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CC"/>
    <a:srgbClr val="FFFF99"/>
    <a:srgbClr val="C6DB45"/>
    <a:srgbClr val="008080"/>
    <a:srgbClr val="009999"/>
    <a:srgbClr val="E4E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188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5F2DBE-D5A4-4B79-B031-DA985A0B3508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F4F5F2E9-128F-412B-865C-489D44CD21FB}">
      <dgm:prSet phldrT="[Texto]"/>
      <dgm:spPr>
        <a:solidFill>
          <a:schemeClr val="accent3">
            <a:lumMod val="60000"/>
            <a:lumOff val="40000"/>
          </a:schemeClr>
        </a:solidFill>
        <a:ln>
          <a:solidFill>
            <a:srgbClr val="C6DB45"/>
          </a:solidFill>
        </a:ln>
      </dgm:spPr>
      <dgm:t>
        <a:bodyPr/>
        <a:lstStyle/>
        <a:p>
          <a:r>
            <a:rPr lang="es-CO" b="1" dirty="0" smtClean="0">
              <a:solidFill>
                <a:schemeClr val="tx1"/>
              </a:solidFill>
            </a:rPr>
            <a:t>Seminarios-Talleres</a:t>
          </a:r>
          <a:endParaRPr lang="es-CO" b="1" dirty="0">
            <a:solidFill>
              <a:schemeClr val="tx1"/>
            </a:solidFill>
          </a:endParaRPr>
        </a:p>
      </dgm:t>
    </dgm:pt>
    <dgm:pt modelId="{4EB24C1D-0FB5-4C94-A90E-DD7DE43F1891}" type="parTrans" cxnId="{7EDEB9A7-C580-4DCE-BD18-393A1747B0A7}">
      <dgm:prSet/>
      <dgm:spPr/>
      <dgm:t>
        <a:bodyPr/>
        <a:lstStyle/>
        <a:p>
          <a:endParaRPr lang="es-CO"/>
        </a:p>
      </dgm:t>
    </dgm:pt>
    <dgm:pt modelId="{0F415128-4CCB-48E5-BADE-5E09983E04E7}" type="sibTrans" cxnId="{7EDEB9A7-C580-4DCE-BD18-393A1747B0A7}">
      <dgm:prSet/>
      <dgm:spPr>
        <a:solidFill>
          <a:schemeClr val="accent3">
            <a:lumMod val="60000"/>
            <a:lumOff val="40000"/>
          </a:schemeClr>
        </a:solidFill>
        <a:ln>
          <a:solidFill>
            <a:srgbClr val="C6DB45"/>
          </a:solidFill>
        </a:ln>
      </dgm:spPr>
      <dgm:t>
        <a:bodyPr/>
        <a:lstStyle/>
        <a:p>
          <a:r>
            <a:rPr lang="es-CO" b="1" dirty="0" smtClean="0">
              <a:solidFill>
                <a:schemeClr val="tx1"/>
              </a:solidFill>
            </a:rPr>
            <a:t>Preparación de encuentros</a:t>
          </a:r>
          <a:endParaRPr lang="es-CO" b="1" dirty="0">
            <a:solidFill>
              <a:schemeClr val="tx1"/>
            </a:solidFill>
          </a:endParaRPr>
        </a:p>
      </dgm:t>
    </dgm:pt>
    <dgm:pt modelId="{2A031DD2-18EC-4572-95EF-7136A636F259}">
      <dgm:prSet phldrT="[Texto]"/>
      <dgm:spPr>
        <a:solidFill>
          <a:schemeClr val="accent3">
            <a:lumMod val="60000"/>
            <a:lumOff val="40000"/>
          </a:schemeClr>
        </a:solidFill>
        <a:ln>
          <a:solidFill>
            <a:srgbClr val="C6DB45"/>
          </a:solidFill>
        </a:ln>
      </dgm:spPr>
      <dgm:t>
        <a:bodyPr/>
        <a:lstStyle/>
        <a:p>
          <a:r>
            <a:rPr lang="es-CO" b="1" dirty="0" smtClean="0">
              <a:solidFill>
                <a:schemeClr val="tx1"/>
              </a:solidFill>
            </a:rPr>
            <a:t>Trabajo de campo</a:t>
          </a:r>
          <a:endParaRPr lang="es-CO" b="1" dirty="0">
            <a:solidFill>
              <a:schemeClr val="tx1"/>
            </a:solidFill>
          </a:endParaRPr>
        </a:p>
      </dgm:t>
    </dgm:pt>
    <dgm:pt modelId="{C5CC8E18-6785-4243-8D20-72372617A1B8}" type="parTrans" cxnId="{E49E08B8-E1C3-44ED-AEF2-3EC461FA3F5C}">
      <dgm:prSet/>
      <dgm:spPr/>
      <dgm:t>
        <a:bodyPr/>
        <a:lstStyle/>
        <a:p>
          <a:endParaRPr lang="es-CO"/>
        </a:p>
      </dgm:t>
    </dgm:pt>
    <dgm:pt modelId="{F2DC2934-502F-46B7-B3F1-24E50FDEEB87}" type="sibTrans" cxnId="{E49E08B8-E1C3-44ED-AEF2-3EC461FA3F5C}">
      <dgm:prSet/>
      <dgm:spPr>
        <a:solidFill>
          <a:schemeClr val="accent3">
            <a:lumMod val="60000"/>
            <a:lumOff val="40000"/>
          </a:schemeClr>
        </a:solidFill>
        <a:ln>
          <a:solidFill>
            <a:srgbClr val="C6DB45"/>
          </a:solidFill>
        </a:ln>
      </dgm:spPr>
      <dgm:t>
        <a:bodyPr/>
        <a:lstStyle/>
        <a:p>
          <a:r>
            <a:rPr lang="es-CO" b="1" dirty="0" smtClean="0">
              <a:solidFill>
                <a:schemeClr val="tx1"/>
              </a:solidFill>
            </a:rPr>
            <a:t>Diseño de proyectos</a:t>
          </a:r>
          <a:endParaRPr lang="es-CO" b="1" dirty="0">
            <a:solidFill>
              <a:schemeClr val="tx1"/>
            </a:solidFill>
          </a:endParaRPr>
        </a:p>
      </dgm:t>
    </dgm:pt>
    <dgm:pt modelId="{29065CAC-1D11-4CA2-8EDB-84F3907C8930}">
      <dgm:prSet phldrT="[Texto]"/>
      <dgm:spPr>
        <a:solidFill>
          <a:schemeClr val="accent3">
            <a:lumMod val="60000"/>
            <a:lumOff val="40000"/>
          </a:schemeClr>
        </a:solidFill>
        <a:ln>
          <a:solidFill>
            <a:srgbClr val="C6DB45"/>
          </a:solidFill>
        </a:ln>
      </dgm:spPr>
      <dgm:t>
        <a:bodyPr/>
        <a:lstStyle/>
        <a:p>
          <a:r>
            <a:rPr lang="es-CO" b="1" dirty="0" smtClean="0">
              <a:solidFill>
                <a:schemeClr val="tx1"/>
              </a:solidFill>
            </a:rPr>
            <a:t>Participación en organización de eventos</a:t>
          </a:r>
          <a:endParaRPr lang="es-CO" b="1" dirty="0">
            <a:solidFill>
              <a:schemeClr val="tx1"/>
            </a:solidFill>
          </a:endParaRPr>
        </a:p>
      </dgm:t>
    </dgm:pt>
    <dgm:pt modelId="{ECDFE631-7A72-4F2D-8238-EB728615C773}" type="parTrans" cxnId="{25FB5F75-EB97-4BAE-A1EE-FBAA5C4DDC12}">
      <dgm:prSet/>
      <dgm:spPr/>
      <dgm:t>
        <a:bodyPr/>
        <a:lstStyle/>
        <a:p>
          <a:endParaRPr lang="es-CO"/>
        </a:p>
      </dgm:t>
    </dgm:pt>
    <dgm:pt modelId="{132A8A85-CA41-4D17-93F8-4A719BDFAF75}" type="sibTrans" cxnId="{25FB5F75-EB97-4BAE-A1EE-FBAA5C4DDC12}">
      <dgm:prSet/>
      <dgm:spPr>
        <a:solidFill>
          <a:schemeClr val="accent3">
            <a:lumMod val="60000"/>
            <a:lumOff val="40000"/>
          </a:schemeClr>
        </a:solidFill>
        <a:ln>
          <a:solidFill>
            <a:srgbClr val="C6DB45"/>
          </a:solidFill>
        </a:ln>
      </dgm:spPr>
      <dgm:t>
        <a:bodyPr/>
        <a:lstStyle/>
        <a:p>
          <a:r>
            <a:rPr lang="es-CO" b="1" dirty="0" smtClean="0">
              <a:solidFill>
                <a:schemeClr val="tx1"/>
              </a:solidFill>
            </a:rPr>
            <a:t>Participación en eventos</a:t>
          </a:r>
          <a:endParaRPr lang="es-CO" b="1" dirty="0">
            <a:solidFill>
              <a:schemeClr val="tx1"/>
            </a:solidFill>
          </a:endParaRPr>
        </a:p>
      </dgm:t>
    </dgm:pt>
    <dgm:pt modelId="{231B3024-2A72-4194-AB9B-E8EEDE1BEDC4}" type="pres">
      <dgm:prSet presAssocID="{505F2DBE-D5A4-4B79-B031-DA985A0B3508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CO"/>
        </a:p>
      </dgm:t>
    </dgm:pt>
    <dgm:pt modelId="{3874E1CB-BF0E-4BB3-8A48-4AE2C12C5AC9}" type="pres">
      <dgm:prSet presAssocID="{F4F5F2E9-128F-412B-865C-489D44CD21FB}" presName="composite" presStyleCnt="0"/>
      <dgm:spPr/>
    </dgm:pt>
    <dgm:pt modelId="{048B3039-6EDD-47A8-8991-AF70D8E3A43B}" type="pres">
      <dgm:prSet presAssocID="{F4F5F2E9-128F-412B-865C-489D44CD21FB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A143F79-A2EA-41FD-B084-C1CC29E0789F}" type="pres">
      <dgm:prSet presAssocID="{F4F5F2E9-128F-412B-865C-489D44CD21FB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0855A25-5550-4B00-A052-A14490E64BAC}" type="pres">
      <dgm:prSet presAssocID="{F4F5F2E9-128F-412B-865C-489D44CD21FB}" presName="BalanceSpacing" presStyleCnt="0"/>
      <dgm:spPr/>
    </dgm:pt>
    <dgm:pt modelId="{41AE9498-BA05-493D-8705-31707B2CEC06}" type="pres">
      <dgm:prSet presAssocID="{F4F5F2E9-128F-412B-865C-489D44CD21FB}" presName="BalanceSpacing1" presStyleCnt="0"/>
      <dgm:spPr/>
    </dgm:pt>
    <dgm:pt modelId="{9ADED106-C846-4493-B115-6988946EE5FA}" type="pres">
      <dgm:prSet presAssocID="{0F415128-4CCB-48E5-BADE-5E09983E04E7}" presName="Accent1Text" presStyleLbl="node1" presStyleIdx="1" presStyleCnt="6"/>
      <dgm:spPr/>
      <dgm:t>
        <a:bodyPr/>
        <a:lstStyle/>
        <a:p>
          <a:endParaRPr lang="es-CO"/>
        </a:p>
      </dgm:t>
    </dgm:pt>
    <dgm:pt modelId="{4E27A228-8DF1-47C0-8FA0-3D16BFD2BAC0}" type="pres">
      <dgm:prSet presAssocID="{0F415128-4CCB-48E5-BADE-5E09983E04E7}" presName="spaceBetweenRectangles" presStyleCnt="0"/>
      <dgm:spPr/>
    </dgm:pt>
    <dgm:pt modelId="{FD813713-2B07-40DF-8890-3F6263309BB4}" type="pres">
      <dgm:prSet presAssocID="{2A031DD2-18EC-4572-95EF-7136A636F259}" presName="composite" presStyleCnt="0"/>
      <dgm:spPr/>
    </dgm:pt>
    <dgm:pt modelId="{863B5F45-A576-4D47-9172-E7D81988C524}" type="pres">
      <dgm:prSet presAssocID="{2A031DD2-18EC-4572-95EF-7136A636F259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CB1DA80-A12A-45B4-8A89-B2EC856FBF0F}" type="pres">
      <dgm:prSet presAssocID="{2A031DD2-18EC-4572-95EF-7136A636F259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110514D-8684-4B39-A4EA-F8AD320CC07C}" type="pres">
      <dgm:prSet presAssocID="{2A031DD2-18EC-4572-95EF-7136A636F259}" presName="BalanceSpacing" presStyleCnt="0"/>
      <dgm:spPr/>
    </dgm:pt>
    <dgm:pt modelId="{D3A19AA6-3F2C-436D-AC7C-7EA48F206C21}" type="pres">
      <dgm:prSet presAssocID="{2A031DD2-18EC-4572-95EF-7136A636F259}" presName="BalanceSpacing1" presStyleCnt="0"/>
      <dgm:spPr/>
    </dgm:pt>
    <dgm:pt modelId="{49BA0B88-70BD-4054-B24B-1A9DA9CF8AB1}" type="pres">
      <dgm:prSet presAssocID="{F2DC2934-502F-46B7-B3F1-24E50FDEEB87}" presName="Accent1Text" presStyleLbl="node1" presStyleIdx="3" presStyleCnt="6"/>
      <dgm:spPr/>
      <dgm:t>
        <a:bodyPr/>
        <a:lstStyle/>
        <a:p>
          <a:endParaRPr lang="es-CO"/>
        </a:p>
      </dgm:t>
    </dgm:pt>
    <dgm:pt modelId="{E359E116-A520-4503-AE12-5E7010B873EF}" type="pres">
      <dgm:prSet presAssocID="{F2DC2934-502F-46B7-B3F1-24E50FDEEB87}" presName="spaceBetweenRectangles" presStyleCnt="0"/>
      <dgm:spPr/>
    </dgm:pt>
    <dgm:pt modelId="{49779B1D-93BF-4588-B320-6861EBF772E0}" type="pres">
      <dgm:prSet presAssocID="{29065CAC-1D11-4CA2-8EDB-84F3907C8930}" presName="composite" presStyleCnt="0"/>
      <dgm:spPr/>
    </dgm:pt>
    <dgm:pt modelId="{069A0F05-F8E1-42DA-80E3-234A76AD1922}" type="pres">
      <dgm:prSet presAssocID="{29065CAC-1D11-4CA2-8EDB-84F3907C8930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E959716-6996-4592-827D-7C1EFA624483}" type="pres">
      <dgm:prSet presAssocID="{29065CAC-1D11-4CA2-8EDB-84F3907C8930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5527104-5DC3-4A9D-9442-03FB7FCA38FB}" type="pres">
      <dgm:prSet presAssocID="{29065CAC-1D11-4CA2-8EDB-84F3907C8930}" presName="BalanceSpacing" presStyleCnt="0"/>
      <dgm:spPr/>
    </dgm:pt>
    <dgm:pt modelId="{FECF08B3-C39D-49EB-AE54-22A4D5935A36}" type="pres">
      <dgm:prSet presAssocID="{29065CAC-1D11-4CA2-8EDB-84F3907C8930}" presName="BalanceSpacing1" presStyleCnt="0"/>
      <dgm:spPr/>
    </dgm:pt>
    <dgm:pt modelId="{A1EB9216-27FB-4996-9B51-4AAB40E923A4}" type="pres">
      <dgm:prSet presAssocID="{132A8A85-CA41-4D17-93F8-4A719BDFAF75}" presName="Accent1Text" presStyleLbl="node1" presStyleIdx="5" presStyleCnt="6"/>
      <dgm:spPr/>
      <dgm:t>
        <a:bodyPr/>
        <a:lstStyle/>
        <a:p>
          <a:endParaRPr lang="es-CO"/>
        </a:p>
      </dgm:t>
    </dgm:pt>
  </dgm:ptLst>
  <dgm:cxnLst>
    <dgm:cxn modelId="{33626961-1704-42DB-8C79-8FC4E9787FE2}" type="presOf" srcId="{29065CAC-1D11-4CA2-8EDB-84F3907C8930}" destId="{069A0F05-F8E1-42DA-80E3-234A76AD1922}" srcOrd="0" destOrd="0" presId="urn:microsoft.com/office/officeart/2008/layout/AlternatingHexagons"/>
    <dgm:cxn modelId="{E49E08B8-E1C3-44ED-AEF2-3EC461FA3F5C}" srcId="{505F2DBE-D5A4-4B79-B031-DA985A0B3508}" destId="{2A031DD2-18EC-4572-95EF-7136A636F259}" srcOrd="1" destOrd="0" parTransId="{C5CC8E18-6785-4243-8D20-72372617A1B8}" sibTransId="{F2DC2934-502F-46B7-B3F1-24E50FDEEB87}"/>
    <dgm:cxn modelId="{FA4826F9-5B4E-4CF2-9701-D8DC2EE8C5B1}" type="presOf" srcId="{505F2DBE-D5A4-4B79-B031-DA985A0B3508}" destId="{231B3024-2A72-4194-AB9B-E8EEDE1BEDC4}" srcOrd="0" destOrd="0" presId="urn:microsoft.com/office/officeart/2008/layout/AlternatingHexagons"/>
    <dgm:cxn modelId="{DDF744C4-6E75-4FB5-88CA-04D663E3DD92}" type="presOf" srcId="{F2DC2934-502F-46B7-B3F1-24E50FDEEB87}" destId="{49BA0B88-70BD-4054-B24B-1A9DA9CF8AB1}" srcOrd="0" destOrd="0" presId="urn:microsoft.com/office/officeart/2008/layout/AlternatingHexagons"/>
    <dgm:cxn modelId="{A2DF4580-1FA2-4159-9AC5-A2FC9D7C0466}" type="presOf" srcId="{F4F5F2E9-128F-412B-865C-489D44CD21FB}" destId="{048B3039-6EDD-47A8-8991-AF70D8E3A43B}" srcOrd="0" destOrd="0" presId="urn:microsoft.com/office/officeart/2008/layout/AlternatingHexagons"/>
    <dgm:cxn modelId="{03A18D17-173E-4DC2-A376-E25511B4E41E}" type="presOf" srcId="{2A031DD2-18EC-4572-95EF-7136A636F259}" destId="{863B5F45-A576-4D47-9172-E7D81988C524}" srcOrd="0" destOrd="0" presId="urn:microsoft.com/office/officeart/2008/layout/AlternatingHexagons"/>
    <dgm:cxn modelId="{7EDEB9A7-C580-4DCE-BD18-393A1747B0A7}" srcId="{505F2DBE-D5A4-4B79-B031-DA985A0B3508}" destId="{F4F5F2E9-128F-412B-865C-489D44CD21FB}" srcOrd="0" destOrd="0" parTransId="{4EB24C1D-0FB5-4C94-A90E-DD7DE43F1891}" sibTransId="{0F415128-4CCB-48E5-BADE-5E09983E04E7}"/>
    <dgm:cxn modelId="{CFE9B4A1-A8C7-458D-B94F-D1D3FF0BB10F}" type="presOf" srcId="{0F415128-4CCB-48E5-BADE-5E09983E04E7}" destId="{9ADED106-C846-4493-B115-6988946EE5FA}" srcOrd="0" destOrd="0" presId="urn:microsoft.com/office/officeart/2008/layout/AlternatingHexagons"/>
    <dgm:cxn modelId="{25FB5F75-EB97-4BAE-A1EE-FBAA5C4DDC12}" srcId="{505F2DBE-D5A4-4B79-B031-DA985A0B3508}" destId="{29065CAC-1D11-4CA2-8EDB-84F3907C8930}" srcOrd="2" destOrd="0" parTransId="{ECDFE631-7A72-4F2D-8238-EB728615C773}" sibTransId="{132A8A85-CA41-4D17-93F8-4A719BDFAF75}"/>
    <dgm:cxn modelId="{7A30DFEA-8036-46E1-93D3-39F384DEE093}" type="presOf" srcId="{132A8A85-CA41-4D17-93F8-4A719BDFAF75}" destId="{A1EB9216-27FB-4996-9B51-4AAB40E923A4}" srcOrd="0" destOrd="0" presId="urn:microsoft.com/office/officeart/2008/layout/AlternatingHexagons"/>
    <dgm:cxn modelId="{A7743F03-5F2E-429A-A78C-69005EABADCA}" type="presParOf" srcId="{231B3024-2A72-4194-AB9B-E8EEDE1BEDC4}" destId="{3874E1CB-BF0E-4BB3-8A48-4AE2C12C5AC9}" srcOrd="0" destOrd="0" presId="urn:microsoft.com/office/officeart/2008/layout/AlternatingHexagons"/>
    <dgm:cxn modelId="{69A2FE59-CA73-49B6-B9C4-76BD36D59E0A}" type="presParOf" srcId="{3874E1CB-BF0E-4BB3-8A48-4AE2C12C5AC9}" destId="{048B3039-6EDD-47A8-8991-AF70D8E3A43B}" srcOrd="0" destOrd="0" presId="urn:microsoft.com/office/officeart/2008/layout/AlternatingHexagons"/>
    <dgm:cxn modelId="{A7D06352-4B3B-472D-BF0D-9A98C38C4737}" type="presParOf" srcId="{3874E1CB-BF0E-4BB3-8A48-4AE2C12C5AC9}" destId="{6A143F79-A2EA-41FD-B084-C1CC29E0789F}" srcOrd="1" destOrd="0" presId="urn:microsoft.com/office/officeart/2008/layout/AlternatingHexagons"/>
    <dgm:cxn modelId="{2B12F8C3-C3EF-4152-86A3-227AF8724CA2}" type="presParOf" srcId="{3874E1CB-BF0E-4BB3-8A48-4AE2C12C5AC9}" destId="{90855A25-5550-4B00-A052-A14490E64BAC}" srcOrd="2" destOrd="0" presId="urn:microsoft.com/office/officeart/2008/layout/AlternatingHexagons"/>
    <dgm:cxn modelId="{C2AF9946-C005-4831-954B-C509086C97F3}" type="presParOf" srcId="{3874E1CB-BF0E-4BB3-8A48-4AE2C12C5AC9}" destId="{41AE9498-BA05-493D-8705-31707B2CEC06}" srcOrd="3" destOrd="0" presId="urn:microsoft.com/office/officeart/2008/layout/AlternatingHexagons"/>
    <dgm:cxn modelId="{5BBB1CC1-AB9F-49E3-AFC0-FC160D7C5C3B}" type="presParOf" srcId="{3874E1CB-BF0E-4BB3-8A48-4AE2C12C5AC9}" destId="{9ADED106-C846-4493-B115-6988946EE5FA}" srcOrd="4" destOrd="0" presId="urn:microsoft.com/office/officeart/2008/layout/AlternatingHexagons"/>
    <dgm:cxn modelId="{441440FA-A240-424F-BDBF-23B9E35F10DD}" type="presParOf" srcId="{231B3024-2A72-4194-AB9B-E8EEDE1BEDC4}" destId="{4E27A228-8DF1-47C0-8FA0-3D16BFD2BAC0}" srcOrd="1" destOrd="0" presId="urn:microsoft.com/office/officeart/2008/layout/AlternatingHexagons"/>
    <dgm:cxn modelId="{3FA18D72-F362-4DF0-8E63-E4301CF1F3F3}" type="presParOf" srcId="{231B3024-2A72-4194-AB9B-E8EEDE1BEDC4}" destId="{FD813713-2B07-40DF-8890-3F6263309BB4}" srcOrd="2" destOrd="0" presId="urn:microsoft.com/office/officeart/2008/layout/AlternatingHexagons"/>
    <dgm:cxn modelId="{FE7F27B8-8CCC-432A-9F20-8B7290A02B41}" type="presParOf" srcId="{FD813713-2B07-40DF-8890-3F6263309BB4}" destId="{863B5F45-A576-4D47-9172-E7D81988C524}" srcOrd="0" destOrd="0" presId="urn:microsoft.com/office/officeart/2008/layout/AlternatingHexagons"/>
    <dgm:cxn modelId="{6452AC32-21A0-4EB8-BA43-DF5762261DAB}" type="presParOf" srcId="{FD813713-2B07-40DF-8890-3F6263309BB4}" destId="{3CB1DA80-A12A-45B4-8A89-B2EC856FBF0F}" srcOrd="1" destOrd="0" presId="urn:microsoft.com/office/officeart/2008/layout/AlternatingHexagons"/>
    <dgm:cxn modelId="{331017E3-FC37-4F45-9C3C-0027795D69F5}" type="presParOf" srcId="{FD813713-2B07-40DF-8890-3F6263309BB4}" destId="{A110514D-8684-4B39-A4EA-F8AD320CC07C}" srcOrd="2" destOrd="0" presId="urn:microsoft.com/office/officeart/2008/layout/AlternatingHexagons"/>
    <dgm:cxn modelId="{BC196959-B5E8-4BE3-BC18-530D08F2C9FB}" type="presParOf" srcId="{FD813713-2B07-40DF-8890-3F6263309BB4}" destId="{D3A19AA6-3F2C-436D-AC7C-7EA48F206C21}" srcOrd="3" destOrd="0" presId="urn:microsoft.com/office/officeart/2008/layout/AlternatingHexagons"/>
    <dgm:cxn modelId="{FB371712-7E1E-4F85-A0FB-ABC8BCB21686}" type="presParOf" srcId="{FD813713-2B07-40DF-8890-3F6263309BB4}" destId="{49BA0B88-70BD-4054-B24B-1A9DA9CF8AB1}" srcOrd="4" destOrd="0" presId="urn:microsoft.com/office/officeart/2008/layout/AlternatingHexagons"/>
    <dgm:cxn modelId="{9B7C5D6E-7637-4F30-BA72-56DB626E5F08}" type="presParOf" srcId="{231B3024-2A72-4194-AB9B-E8EEDE1BEDC4}" destId="{E359E116-A520-4503-AE12-5E7010B873EF}" srcOrd="3" destOrd="0" presId="urn:microsoft.com/office/officeart/2008/layout/AlternatingHexagons"/>
    <dgm:cxn modelId="{17DEC613-8734-49BE-A052-2E6024E1075C}" type="presParOf" srcId="{231B3024-2A72-4194-AB9B-E8EEDE1BEDC4}" destId="{49779B1D-93BF-4588-B320-6861EBF772E0}" srcOrd="4" destOrd="0" presId="urn:microsoft.com/office/officeart/2008/layout/AlternatingHexagons"/>
    <dgm:cxn modelId="{6EB24F9E-F898-40E3-9626-B19FB8BD4B4C}" type="presParOf" srcId="{49779B1D-93BF-4588-B320-6861EBF772E0}" destId="{069A0F05-F8E1-42DA-80E3-234A76AD1922}" srcOrd="0" destOrd="0" presId="urn:microsoft.com/office/officeart/2008/layout/AlternatingHexagons"/>
    <dgm:cxn modelId="{23A63515-DDAF-4A40-BEB3-5944C100EB64}" type="presParOf" srcId="{49779B1D-93BF-4588-B320-6861EBF772E0}" destId="{1E959716-6996-4592-827D-7C1EFA624483}" srcOrd="1" destOrd="0" presId="urn:microsoft.com/office/officeart/2008/layout/AlternatingHexagons"/>
    <dgm:cxn modelId="{D3657289-7405-429E-A80D-4E24BE37AA71}" type="presParOf" srcId="{49779B1D-93BF-4588-B320-6861EBF772E0}" destId="{95527104-5DC3-4A9D-9442-03FB7FCA38FB}" srcOrd="2" destOrd="0" presId="urn:microsoft.com/office/officeart/2008/layout/AlternatingHexagons"/>
    <dgm:cxn modelId="{05E4073E-BDA2-43B4-BCC7-01DDF942D9F5}" type="presParOf" srcId="{49779B1D-93BF-4588-B320-6861EBF772E0}" destId="{FECF08B3-C39D-49EB-AE54-22A4D5935A36}" srcOrd="3" destOrd="0" presId="urn:microsoft.com/office/officeart/2008/layout/AlternatingHexagons"/>
    <dgm:cxn modelId="{875D2225-9505-4752-83F3-AA5DC84E1F56}" type="presParOf" srcId="{49779B1D-93BF-4588-B320-6861EBF772E0}" destId="{A1EB9216-27FB-4996-9B51-4AAB40E923A4}" srcOrd="4" destOrd="0" presId="urn:microsoft.com/office/officeart/2008/layout/AlternatingHexagons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8B3039-6EDD-47A8-8991-AF70D8E3A43B}">
      <dsp:nvSpPr>
        <dsp:cNvPr id="0" name=""/>
        <dsp:cNvSpPr/>
      </dsp:nvSpPr>
      <dsp:spPr>
        <a:xfrm rot="5400000">
          <a:off x="2707416" y="105939"/>
          <a:ext cx="1628216" cy="1416548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rgbClr val="C6DB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b="1" kern="1200" dirty="0" smtClean="0">
              <a:solidFill>
                <a:schemeClr val="tx1"/>
              </a:solidFill>
            </a:rPr>
            <a:t>Seminarios-Talleres</a:t>
          </a:r>
          <a:endParaRPr lang="es-CO" sz="1200" b="1" kern="1200" dirty="0">
            <a:solidFill>
              <a:schemeClr val="tx1"/>
            </a:solidFill>
          </a:endParaRPr>
        </a:p>
      </dsp:txBody>
      <dsp:txXfrm rot="-5400000">
        <a:off x="3033995" y="253835"/>
        <a:ext cx="975058" cy="1120756"/>
      </dsp:txXfrm>
    </dsp:sp>
    <dsp:sp modelId="{6A143F79-A2EA-41FD-B084-C1CC29E0789F}">
      <dsp:nvSpPr>
        <dsp:cNvPr id="0" name=""/>
        <dsp:cNvSpPr/>
      </dsp:nvSpPr>
      <dsp:spPr>
        <a:xfrm>
          <a:off x="4272783" y="325748"/>
          <a:ext cx="1817090" cy="976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DED106-C846-4493-B115-6988946EE5FA}">
      <dsp:nvSpPr>
        <dsp:cNvPr id="0" name=""/>
        <dsp:cNvSpPr/>
      </dsp:nvSpPr>
      <dsp:spPr>
        <a:xfrm rot="5400000">
          <a:off x="1177543" y="105939"/>
          <a:ext cx="1628216" cy="1416548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rgbClr val="C6DB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b="1" kern="1200" dirty="0" smtClean="0">
              <a:solidFill>
                <a:schemeClr val="tx1"/>
              </a:solidFill>
            </a:rPr>
            <a:t>Preparación de encuentros</a:t>
          </a:r>
          <a:endParaRPr lang="es-CO" sz="1500" b="1" kern="1200" dirty="0">
            <a:solidFill>
              <a:schemeClr val="tx1"/>
            </a:solidFill>
          </a:endParaRPr>
        </a:p>
      </dsp:txBody>
      <dsp:txXfrm rot="-5400000">
        <a:off x="1504122" y="253835"/>
        <a:ext cx="975058" cy="1120756"/>
      </dsp:txXfrm>
    </dsp:sp>
    <dsp:sp modelId="{863B5F45-A576-4D47-9172-E7D81988C524}">
      <dsp:nvSpPr>
        <dsp:cNvPr id="0" name=""/>
        <dsp:cNvSpPr/>
      </dsp:nvSpPr>
      <dsp:spPr>
        <a:xfrm rot="5400000">
          <a:off x="1939549" y="1487969"/>
          <a:ext cx="1628216" cy="1416548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rgbClr val="C6DB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b="1" kern="1200" dirty="0" smtClean="0">
              <a:solidFill>
                <a:schemeClr val="tx1"/>
              </a:solidFill>
            </a:rPr>
            <a:t>Trabajo de campo</a:t>
          </a:r>
          <a:endParaRPr lang="es-CO" sz="1200" b="1" kern="1200" dirty="0">
            <a:solidFill>
              <a:schemeClr val="tx1"/>
            </a:solidFill>
          </a:endParaRPr>
        </a:p>
      </dsp:txBody>
      <dsp:txXfrm rot="-5400000">
        <a:off x="2266128" y="1635865"/>
        <a:ext cx="975058" cy="1120756"/>
      </dsp:txXfrm>
    </dsp:sp>
    <dsp:sp modelId="{3CB1DA80-A12A-45B4-8A89-B2EC856FBF0F}">
      <dsp:nvSpPr>
        <dsp:cNvPr id="0" name=""/>
        <dsp:cNvSpPr/>
      </dsp:nvSpPr>
      <dsp:spPr>
        <a:xfrm>
          <a:off x="228293" y="1707778"/>
          <a:ext cx="1758474" cy="976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BA0B88-70BD-4054-B24B-1A9DA9CF8AB1}">
      <dsp:nvSpPr>
        <dsp:cNvPr id="0" name=""/>
        <dsp:cNvSpPr/>
      </dsp:nvSpPr>
      <dsp:spPr>
        <a:xfrm rot="5400000">
          <a:off x="3469421" y="1487969"/>
          <a:ext cx="1628216" cy="1416548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rgbClr val="C6DB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>
              <a:solidFill>
                <a:schemeClr val="tx1"/>
              </a:solidFill>
            </a:rPr>
            <a:t>Diseño de proyectos</a:t>
          </a:r>
          <a:endParaRPr lang="es-CO" sz="1800" b="1" kern="1200" dirty="0">
            <a:solidFill>
              <a:schemeClr val="tx1"/>
            </a:solidFill>
          </a:endParaRPr>
        </a:p>
      </dsp:txBody>
      <dsp:txXfrm rot="-5400000">
        <a:off x="3796000" y="1635865"/>
        <a:ext cx="975058" cy="1120756"/>
      </dsp:txXfrm>
    </dsp:sp>
    <dsp:sp modelId="{069A0F05-F8E1-42DA-80E3-234A76AD1922}">
      <dsp:nvSpPr>
        <dsp:cNvPr id="0" name=""/>
        <dsp:cNvSpPr/>
      </dsp:nvSpPr>
      <dsp:spPr>
        <a:xfrm rot="5400000">
          <a:off x="2707416" y="2870000"/>
          <a:ext cx="1628216" cy="1416548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rgbClr val="C6DB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b="1" kern="1200" dirty="0" smtClean="0">
              <a:solidFill>
                <a:schemeClr val="tx1"/>
              </a:solidFill>
            </a:rPr>
            <a:t>Participación en organización de eventos</a:t>
          </a:r>
          <a:endParaRPr lang="es-CO" sz="1200" b="1" kern="1200" dirty="0">
            <a:solidFill>
              <a:schemeClr val="tx1"/>
            </a:solidFill>
          </a:endParaRPr>
        </a:p>
      </dsp:txBody>
      <dsp:txXfrm rot="-5400000">
        <a:off x="3033995" y="3017896"/>
        <a:ext cx="975058" cy="1120756"/>
      </dsp:txXfrm>
    </dsp:sp>
    <dsp:sp modelId="{1E959716-6996-4592-827D-7C1EFA624483}">
      <dsp:nvSpPr>
        <dsp:cNvPr id="0" name=""/>
        <dsp:cNvSpPr/>
      </dsp:nvSpPr>
      <dsp:spPr>
        <a:xfrm>
          <a:off x="4272783" y="3089809"/>
          <a:ext cx="1817090" cy="976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EB9216-27FB-4996-9B51-4AAB40E923A4}">
      <dsp:nvSpPr>
        <dsp:cNvPr id="0" name=""/>
        <dsp:cNvSpPr/>
      </dsp:nvSpPr>
      <dsp:spPr>
        <a:xfrm rot="5400000">
          <a:off x="1177543" y="2870000"/>
          <a:ext cx="1628216" cy="1416548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rgbClr val="C6DB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>
              <a:solidFill>
                <a:schemeClr val="tx1"/>
              </a:solidFill>
            </a:rPr>
            <a:t>Participación en eventos</a:t>
          </a:r>
          <a:endParaRPr lang="es-CO" sz="1400" b="1" kern="1200" dirty="0">
            <a:solidFill>
              <a:schemeClr val="tx1"/>
            </a:solidFill>
          </a:endParaRPr>
        </a:p>
      </dsp:txBody>
      <dsp:txXfrm rot="-5400000">
        <a:off x="1504122" y="3017896"/>
        <a:ext cx="975058" cy="1120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7745-1631-40CA-9152-19DA7A45A563}" type="datetimeFigureOut">
              <a:rPr lang="es-CO" smtClean="0"/>
              <a:t>10/08/2015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5C98-CA25-4481-9F11-21D4C6D64E4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159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7745-1631-40CA-9152-19DA7A45A563}" type="datetimeFigureOut">
              <a:rPr lang="es-CO" smtClean="0"/>
              <a:t>10/08/2015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5C98-CA25-4481-9F11-21D4C6D64E4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954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7745-1631-40CA-9152-19DA7A45A563}" type="datetimeFigureOut">
              <a:rPr lang="es-CO" smtClean="0"/>
              <a:t>10/08/2015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5C98-CA25-4481-9F11-21D4C6D64E4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759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7745-1631-40CA-9152-19DA7A45A563}" type="datetimeFigureOut">
              <a:rPr lang="es-CO" smtClean="0"/>
              <a:t>10/08/2015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5C98-CA25-4481-9F11-21D4C6D64E4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1289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7745-1631-40CA-9152-19DA7A45A563}" type="datetimeFigureOut">
              <a:rPr lang="es-CO" smtClean="0"/>
              <a:t>10/08/2015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5C98-CA25-4481-9F11-21D4C6D64E4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293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7745-1631-40CA-9152-19DA7A45A563}" type="datetimeFigureOut">
              <a:rPr lang="es-CO" smtClean="0"/>
              <a:t>10/08/2015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5C98-CA25-4481-9F11-21D4C6D64E4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8747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7745-1631-40CA-9152-19DA7A45A563}" type="datetimeFigureOut">
              <a:rPr lang="es-CO" smtClean="0"/>
              <a:t>10/08/2015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5C98-CA25-4481-9F11-21D4C6D64E4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927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7745-1631-40CA-9152-19DA7A45A563}" type="datetimeFigureOut">
              <a:rPr lang="es-CO" smtClean="0"/>
              <a:t>10/08/2015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5C98-CA25-4481-9F11-21D4C6D64E4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762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7745-1631-40CA-9152-19DA7A45A563}" type="datetimeFigureOut">
              <a:rPr lang="es-CO" smtClean="0"/>
              <a:t>10/08/2015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5C98-CA25-4481-9F11-21D4C6D64E4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3229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7745-1631-40CA-9152-19DA7A45A563}" type="datetimeFigureOut">
              <a:rPr lang="es-CO" smtClean="0"/>
              <a:t>10/08/2015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5C98-CA25-4481-9F11-21D4C6D64E4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1602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7745-1631-40CA-9152-19DA7A45A563}" type="datetimeFigureOut">
              <a:rPr lang="es-CO" smtClean="0"/>
              <a:t>10/08/2015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5C98-CA25-4481-9F11-21D4C6D64E4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139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27745-1631-40CA-9152-19DA7A45A563}" type="datetimeFigureOut">
              <a:rPr lang="es-CO" smtClean="0"/>
              <a:t>10/08/2015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35C98-CA25-4481-9F11-21D4C6D64E4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693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nia Lopez\Documents\SONIA respaldo julio 24-2015\OTROS\MI GRUPO DE INVESTIGACIÓN\PiEnCias\para publicidad\logo grup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159" y="692696"/>
            <a:ext cx="3294001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356196" y="4149080"/>
            <a:ext cx="837357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4400" b="1" cap="none" spc="0" dirty="0" smtClean="0">
                <a:ln/>
                <a:solidFill>
                  <a:schemeClr val="accent3"/>
                </a:solidFill>
                <a:effectLst/>
              </a:rPr>
              <a:t>Semillero de Investigación </a:t>
            </a:r>
            <a:r>
              <a:rPr lang="es-ES" sz="4400" b="1" cap="none" spc="0" dirty="0" err="1" smtClean="0">
                <a:ln/>
                <a:solidFill>
                  <a:schemeClr val="accent3"/>
                </a:solidFill>
                <a:effectLst/>
              </a:rPr>
              <a:t>PiEnCias</a:t>
            </a:r>
            <a:endParaRPr lang="es-ES" sz="4400" b="1" cap="none" spc="0" dirty="0" smtClean="0">
              <a:ln/>
              <a:solidFill>
                <a:schemeClr val="accent3"/>
              </a:solidFill>
              <a:effectLst/>
            </a:endParaRPr>
          </a:p>
          <a:p>
            <a:pPr algn="ctr"/>
            <a:r>
              <a:rPr lang="es-ES" sz="4400" b="1" dirty="0" smtClean="0">
                <a:ln/>
                <a:solidFill>
                  <a:schemeClr val="accent3"/>
                </a:solidFill>
              </a:rPr>
              <a:t>Semestre 2015-2</a:t>
            </a:r>
            <a:endParaRPr lang="es-ES" sz="4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5225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79712" y="260648"/>
            <a:ext cx="4828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600" b="1" dirty="0" smtClean="0">
                <a:solidFill>
                  <a:srgbClr val="C6DB45"/>
                </a:solidFill>
              </a:rPr>
              <a:t>Propósitos del Semillero</a:t>
            </a:r>
            <a:endParaRPr lang="es-CO" sz="3600" b="1" dirty="0">
              <a:solidFill>
                <a:srgbClr val="C6DB45"/>
              </a:solidFill>
            </a:endParaRPr>
          </a:p>
        </p:txBody>
      </p:sp>
      <p:pic>
        <p:nvPicPr>
          <p:cNvPr id="5" name="Picture 2" descr="C:\Users\Sonia Lopez\Documents\SONIA respaldo julio 24-2015\OTROS\MI GRUPO DE INVESTIGACIÓN\PiEnCias\para publicidad\logo grup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795030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Sonia Lopez\Documents\SONIA respaldo julio 24-2015\OTROS\MI GRUPO DE INVESTIGACIÓN\logo ude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9478" y="6093296"/>
            <a:ext cx="664522" cy="762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Rectángulo"/>
          <p:cNvSpPr/>
          <p:nvPr/>
        </p:nvSpPr>
        <p:spPr>
          <a:xfrm>
            <a:off x="432163" y="1556792"/>
            <a:ext cx="838671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Blip>
                <a:blip r:embed="rId4"/>
              </a:buBlip>
            </a:pPr>
            <a:r>
              <a:rPr lang="es-CO" sz="1400" dirty="0">
                <a:solidFill>
                  <a:schemeClr val="bg1"/>
                </a:solidFill>
              </a:rPr>
              <a:t>Promover la formación de integral de maestros-investigadores en los ámbitos de la Enseñanza de las Ciencias y la Educación Ambiental, a partir de la generación de espacios de reflexión sobre su propia práctica.</a:t>
            </a:r>
          </a:p>
          <a:p>
            <a:pPr algn="just"/>
            <a:endParaRPr lang="es-CO" sz="1400" dirty="0">
              <a:solidFill>
                <a:schemeClr val="bg1"/>
              </a:solidFill>
            </a:endParaRPr>
          </a:p>
          <a:p>
            <a:pPr marL="285750" lvl="0" indent="-285750" algn="just">
              <a:buBlip>
                <a:blip r:embed="rId4"/>
              </a:buBlip>
            </a:pPr>
            <a:r>
              <a:rPr lang="es-CO" sz="1400" dirty="0">
                <a:solidFill>
                  <a:schemeClr val="bg1"/>
                </a:solidFill>
              </a:rPr>
              <a:t>Fomentar en los maestros en formación el desarrollo de habilidades y competencias propias de la investigación educativa y pedagógica.</a:t>
            </a:r>
          </a:p>
          <a:p>
            <a:pPr algn="just"/>
            <a:endParaRPr lang="es-CO" sz="1400" dirty="0">
              <a:solidFill>
                <a:schemeClr val="bg1"/>
              </a:solidFill>
            </a:endParaRPr>
          </a:p>
          <a:p>
            <a:pPr marL="285750" lvl="0" indent="-285750" algn="just">
              <a:buBlip>
                <a:blip r:embed="rId4"/>
              </a:buBlip>
            </a:pPr>
            <a:r>
              <a:rPr lang="es-CO" sz="1400" dirty="0">
                <a:solidFill>
                  <a:schemeClr val="bg1"/>
                </a:solidFill>
              </a:rPr>
              <a:t>Apoyar la formación investigativa como eje articulador de los programas de pregrado de la Facultad de Educación.</a:t>
            </a:r>
          </a:p>
          <a:p>
            <a:pPr algn="just"/>
            <a:endParaRPr lang="es-CO" sz="1400" dirty="0">
              <a:solidFill>
                <a:schemeClr val="bg1"/>
              </a:solidFill>
            </a:endParaRPr>
          </a:p>
          <a:p>
            <a:pPr marL="285750" lvl="0" indent="-285750" algn="just">
              <a:buBlip>
                <a:blip r:embed="rId4"/>
              </a:buBlip>
            </a:pPr>
            <a:r>
              <a:rPr lang="es-CO" sz="1400" dirty="0">
                <a:solidFill>
                  <a:schemeClr val="bg1"/>
                </a:solidFill>
              </a:rPr>
              <a:t>Propiciar el trabajo en equipo y la generación de espacios de formación investigativa en los que se apoye de manera permanente los proyectos de investigación que desarrolla el grupo y los diferentes miembros del semillero</a:t>
            </a:r>
            <a:r>
              <a:rPr lang="es-CO" sz="1400" dirty="0" smtClean="0">
                <a:solidFill>
                  <a:schemeClr val="bg1"/>
                </a:solidFill>
              </a:rPr>
              <a:t>.</a:t>
            </a:r>
          </a:p>
          <a:p>
            <a:pPr lvl="0" algn="just"/>
            <a:endParaRPr lang="es-CO" sz="1400" dirty="0">
              <a:solidFill>
                <a:schemeClr val="bg1"/>
              </a:solidFill>
            </a:endParaRPr>
          </a:p>
          <a:p>
            <a:pPr marL="285750" lvl="0" indent="-285750" algn="just">
              <a:buBlip>
                <a:blip r:embed="rId4"/>
              </a:buBlip>
            </a:pPr>
            <a:r>
              <a:rPr lang="es-CO" sz="1400" dirty="0">
                <a:solidFill>
                  <a:schemeClr val="bg1"/>
                </a:solidFill>
              </a:rPr>
              <a:t>Favorecer la comprensión de las perspectivas de investigación que existen sobre maestros de Ciencias Naturales y Educación Ambiental y su relación con las apuestas y desafíos en la formación inicial, continua e inserción profesional.</a:t>
            </a:r>
          </a:p>
          <a:p>
            <a:pPr algn="just"/>
            <a:endParaRPr lang="es-CO" sz="1400" dirty="0">
              <a:solidFill>
                <a:schemeClr val="bg1"/>
              </a:solidFill>
            </a:endParaRPr>
          </a:p>
          <a:p>
            <a:pPr marL="285750" indent="-285750" algn="just">
              <a:buBlip>
                <a:blip r:embed="rId4"/>
              </a:buBlip>
            </a:pPr>
            <a:r>
              <a:rPr lang="es-CO" sz="1400" dirty="0">
                <a:solidFill>
                  <a:schemeClr val="bg1"/>
                </a:solidFill>
              </a:rPr>
              <a:t>Contribuir a la formulación de propuestas y al desarrollo de trabajos de investigación en el ámbito de la Enseñanza de las Ciencias y la Educación Ambiental, fundamentados en las líneas de investigación del grupo.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813562" y="6182119"/>
            <a:ext cx="31611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600" b="1" dirty="0" smtClean="0">
                <a:solidFill>
                  <a:srgbClr val="C6DB45"/>
                </a:solidFill>
              </a:rPr>
              <a:t>Semillero de Investigación </a:t>
            </a:r>
            <a:r>
              <a:rPr lang="es-CO" sz="1600" b="1" dirty="0" err="1" smtClean="0">
                <a:solidFill>
                  <a:srgbClr val="C6DB45"/>
                </a:solidFill>
              </a:rPr>
              <a:t>PiEnCias</a:t>
            </a:r>
            <a:endParaRPr lang="es-CO" sz="1600" b="1" dirty="0" smtClean="0">
              <a:solidFill>
                <a:srgbClr val="C6DB45"/>
              </a:solidFill>
            </a:endParaRPr>
          </a:p>
          <a:p>
            <a:pPr algn="ctr"/>
            <a:r>
              <a:rPr lang="es-CO" sz="1600" b="1" dirty="0" smtClean="0">
                <a:solidFill>
                  <a:srgbClr val="C6DB45"/>
                </a:solidFill>
              </a:rPr>
              <a:t>Semestre 2015-2</a:t>
            </a:r>
            <a:endParaRPr lang="es-CO" sz="1600" b="1" dirty="0">
              <a:solidFill>
                <a:srgbClr val="C6DB45"/>
              </a:solidFill>
            </a:endParaRPr>
          </a:p>
        </p:txBody>
      </p:sp>
      <p:cxnSp>
        <p:nvCxnSpPr>
          <p:cNvPr id="13" name="12 Conector recto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 w="31750">
            <a:solidFill>
              <a:srgbClr val="C6DB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02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onia Lopez\Documents\SONIA respaldo julio 24-2015\OTROS\MI GRUPO DE INVESTIGACIÓN\PiEnCias\para publicidad\logo grup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795030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Sonia Lopez\Documents\SONIA respaldo julio 24-2015\OTROS\MI GRUPO DE INVESTIGACIÓN\logo ude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9478" y="6093296"/>
            <a:ext cx="664522" cy="762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3 Conector recto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 w="31750">
            <a:solidFill>
              <a:srgbClr val="C6DB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2813562" y="6182119"/>
            <a:ext cx="31611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600" b="1" dirty="0" smtClean="0">
                <a:solidFill>
                  <a:srgbClr val="C6DB45"/>
                </a:solidFill>
              </a:rPr>
              <a:t>Semillero de Investigación </a:t>
            </a:r>
            <a:r>
              <a:rPr lang="es-CO" sz="1600" b="1" dirty="0" err="1" smtClean="0">
                <a:solidFill>
                  <a:srgbClr val="C6DB45"/>
                </a:solidFill>
              </a:rPr>
              <a:t>PiEnCias</a:t>
            </a:r>
            <a:endParaRPr lang="es-CO" sz="1600" b="1" dirty="0" smtClean="0">
              <a:solidFill>
                <a:srgbClr val="C6DB45"/>
              </a:solidFill>
            </a:endParaRPr>
          </a:p>
          <a:p>
            <a:pPr algn="ctr"/>
            <a:r>
              <a:rPr lang="es-CO" sz="1600" b="1" dirty="0" smtClean="0">
                <a:solidFill>
                  <a:srgbClr val="C6DB45"/>
                </a:solidFill>
              </a:rPr>
              <a:t>Semestre 2015-2</a:t>
            </a:r>
            <a:endParaRPr lang="es-CO" sz="1600" b="1" dirty="0">
              <a:solidFill>
                <a:srgbClr val="C6DB45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70548"/>
              </p:ext>
            </p:extLst>
          </p:nvPr>
        </p:nvGraphicFramePr>
        <p:xfrm>
          <a:off x="251520" y="1752326"/>
          <a:ext cx="8638981" cy="29621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0389"/>
                <a:gridCol w="5328592"/>
              </a:tblGrid>
              <a:tr h="158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 smtClean="0">
                          <a:solidFill>
                            <a:schemeClr val="tx1"/>
                          </a:solidFill>
                          <a:effectLst/>
                        </a:rPr>
                        <a:t>Nombre</a:t>
                      </a:r>
                      <a:endParaRPr lang="es-CO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chemeClr val="tx1"/>
                          </a:solidFill>
                          <a:effectLst/>
                        </a:rPr>
                        <a:t>Tipo de integrante</a:t>
                      </a:r>
                      <a:endParaRPr lang="es-CO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chemeClr val="tx1"/>
                          </a:solidFill>
                          <a:effectLst/>
                        </a:rPr>
                        <a:t>Sonia Yaneth López Ríos </a:t>
                      </a:r>
                      <a:endParaRPr lang="es-CO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tx1"/>
                          </a:solidFill>
                          <a:effectLst/>
                        </a:rPr>
                        <a:t>Profesora vinculada TC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s-CO" sz="16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/>
                        </a:rPr>
                        <a:t>oordinadora </a:t>
                      </a:r>
                      <a:r>
                        <a:rPr lang="es-CO" sz="160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/>
                        </a:rPr>
                        <a:t>rupo</a:t>
                      </a:r>
                      <a:r>
                        <a:rPr lang="es-CO" sz="1600" dirty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chemeClr val="tx1"/>
                          </a:solidFill>
                          <a:effectLst/>
                        </a:rPr>
                        <a:t>María Mercedes Jiménez Narváez </a:t>
                      </a:r>
                      <a:endParaRPr lang="es-CO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tx1"/>
                          </a:solidFill>
                          <a:effectLst/>
                        </a:rPr>
                        <a:t>Profesora vinculada TC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s-CO" sz="16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/>
                        </a:rPr>
                        <a:t>oordinadora Semillero</a:t>
                      </a:r>
                      <a:r>
                        <a:rPr lang="es-CO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chemeClr val="tx1"/>
                          </a:solidFill>
                          <a:effectLst/>
                        </a:rPr>
                        <a:t>Yesenia Andrea Rojas Durango</a:t>
                      </a:r>
                      <a:endParaRPr lang="es-CO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tx1"/>
                          </a:solidFill>
                          <a:effectLst/>
                        </a:rPr>
                        <a:t>Profesora ocasional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chemeClr val="tx1"/>
                          </a:solidFill>
                          <a:effectLst/>
                        </a:rPr>
                        <a:t>Héctor Iván Estrada Giraldo</a:t>
                      </a:r>
                      <a:endParaRPr lang="es-CO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tx1"/>
                          </a:solidFill>
                          <a:effectLst/>
                        </a:rPr>
                        <a:t>Profesor ocasional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chemeClr val="tx1"/>
                          </a:solidFill>
                          <a:effectLst/>
                        </a:rPr>
                        <a:t>Vanessa Arias Gil </a:t>
                      </a:r>
                      <a:endParaRPr lang="es-CO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tx1"/>
                          </a:solidFill>
                          <a:effectLst/>
                        </a:rPr>
                        <a:t>Estudiante Maestría en Educación en Ciencias Naturales 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39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chemeClr val="tx1"/>
                          </a:solidFill>
                          <a:effectLst/>
                        </a:rPr>
                        <a:t>Natalia Ramírez Agudelo</a:t>
                      </a:r>
                      <a:endParaRPr lang="es-CO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tx1"/>
                          </a:solidFill>
                          <a:effectLst/>
                        </a:rPr>
                        <a:t>Estudiante Maestría en Educación en Ciencias Naturales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chemeClr val="tx1"/>
                          </a:solidFill>
                          <a:effectLst/>
                        </a:rPr>
                        <a:t>Yesenia </a:t>
                      </a:r>
                      <a:r>
                        <a:rPr lang="es-CO" sz="1800" b="1" dirty="0" err="1">
                          <a:solidFill>
                            <a:schemeClr val="tx1"/>
                          </a:solidFill>
                          <a:effectLst/>
                        </a:rPr>
                        <a:t>Quiceno</a:t>
                      </a:r>
                      <a:r>
                        <a:rPr lang="es-CO" sz="1800" b="1" dirty="0">
                          <a:solidFill>
                            <a:schemeClr val="tx1"/>
                          </a:solidFill>
                          <a:effectLst/>
                        </a:rPr>
                        <a:t> Serna</a:t>
                      </a:r>
                      <a:endParaRPr lang="es-CO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tx1"/>
                          </a:solidFill>
                          <a:effectLst/>
                        </a:rPr>
                        <a:t>Estudiante Maestría en Educación en Ciencias Naturales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2390729" y="404664"/>
            <a:ext cx="43625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600" b="1" dirty="0" smtClean="0">
                <a:solidFill>
                  <a:srgbClr val="C6DB45"/>
                </a:solidFill>
              </a:rPr>
              <a:t>Integrantes del Grupo</a:t>
            </a:r>
            <a:endParaRPr lang="es-CO" sz="3600" b="1" dirty="0">
              <a:solidFill>
                <a:srgbClr val="C6DB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91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onia Lopez\Documents\SONIA respaldo julio 24-2015\OTROS\MI GRUPO DE INVESTIGACIÓN\PiEnCias\para publicidad\logo grup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795030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Sonia Lopez\Documents\SONIA respaldo julio 24-2015\OTROS\MI GRUPO DE INVESTIGACIÓN\logo ude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9478" y="6093296"/>
            <a:ext cx="664522" cy="762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2390729" y="260647"/>
            <a:ext cx="4585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600" b="1" dirty="0" smtClean="0">
                <a:solidFill>
                  <a:srgbClr val="C6DB45"/>
                </a:solidFill>
              </a:rPr>
              <a:t>Líneas de Investigación</a:t>
            </a:r>
            <a:endParaRPr lang="es-CO" sz="3600" b="1" dirty="0">
              <a:solidFill>
                <a:srgbClr val="C6DB45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131010"/>
              </p:ext>
            </p:extLst>
          </p:nvPr>
        </p:nvGraphicFramePr>
        <p:xfrm>
          <a:off x="795030" y="1772816"/>
          <a:ext cx="7696323" cy="31341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4922"/>
                <a:gridCol w="4351401"/>
              </a:tblGrid>
              <a:tr h="158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Línea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Responsables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96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Formación de maestros/as de ciencias naturales</a:t>
                      </a:r>
                      <a:endParaRPr lang="es-CO" sz="20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dirty="0" smtClean="0">
                          <a:effectLst/>
                          <a:latin typeface="+mj-lt"/>
                        </a:rPr>
                        <a:t>María Mercedes Jiménez Narváez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dirty="0" smtClean="0">
                          <a:effectLst/>
                          <a:latin typeface="+mj-lt"/>
                        </a:rPr>
                        <a:t>Yesenia Andrea Rojas Durango</a:t>
                      </a:r>
                      <a:endParaRPr lang="es-CO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Educación Ambiental</a:t>
                      </a:r>
                      <a:endParaRPr lang="es-CO" sz="20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dirty="0" smtClean="0">
                          <a:effectLst/>
                          <a:latin typeface="+mj-lt"/>
                        </a:rPr>
                        <a:t>Héctor Iván Estrada Giraldo</a:t>
                      </a:r>
                      <a:endParaRPr lang="es-CO" sz="200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dirty="0" smtClean="0">
                          <a:effectLst/>
                          <a:latin typeface="+mj-lt"/>
                        </a:rPr>
                        <a:t>Yesenia Andrea Rojas Durango</a:t>
                      </a:r>
                      <a:endParaRPr lang="es-CO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TIC para la enseñanza de las ciencias naturales </a:t>
                      </a:r>
                      <a:endParaRPr lang="es-CO" sz="20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2000" dirty="0" smtClean="0">
                        <a:effectLst/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dirty="0" smtClean="0">
                          <a:effectLst/>
                          <a:latin typeface="+mj-lt"/>
                        </a:rPr>
                        <a:t>Sonia Yaneth López Ríos </a:t>
                      </a:r>
                      <a:endParaRPr lang="es-CO" sz="200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7 Conector recto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 w="31750">
            <a:solidFill>
              <a:srgbClr val="C6DB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2813562" y="6182119"/>
            <a:ext cx="31611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600" b="1" dirty="0" smtClean="0">
                <a:solidFill>
                  <a:srgbClr val="C6DB45"/>
                </a:solidFill>
              </a:rPr>
              <a:t>Semillero de Investigación </a:t>
            </a:r>
            <a:r>
              <a:rPr lang="es-CO" sz="1600" b="1" dirty="0" err="1" smtClean="0">
                <a:solidFill>
                  <a:srgbClr val="C6DB45"/>
                </a:solidFill>
              </a:rPr>
              <a:t>PiEnCias</a:t>
            </a:r>
            <a:endParaRPr lang="es-CO" sz="1600" b="1" dirty="0" smtClean="0">
              <a:solidFill>
                <a:srgbClr val="C6DB45"/>
              </a:solidFill>
            </a:endParaRPr>
          </a:p>
          <a:p>
            <a:pPr algn="ctr"/>
            <a:r>
              <a:rPr lang="es-CO" sz="1600" b="1" dirty="0" smtClean="0">
                <a:solidFill>
                  <a:srgbClr val="C6DB45"/>
                </a:solidFill>
              </a:rPr>
              <a:t>Semestre 2015-2</a:t>
            </a:r>
            <a:endParaRPr lang="es-CO" sz="1600" b="1" dirty="0">
              <a:solidFill>
                <a:srgbClr val="C6DB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61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onia Lopez\Documents\SONIA respaldo julio 24-2015\OTROS\MI GRUPO DE INVESTIGACIÓN\PiEnCias\para publicidad\logo grup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795030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Sonia Lopez\Documents\SONIA respaldo julio 24-2015\OTROS\MI GRUPO DE INVESTIGACIÓN\logo ude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9478" y="6093296"/>
            <a:ext cx="664522" cy="762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6 Conector recto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 w="31750">
            <a:solidFill>
              <a:srgbClr val="C6DB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2813562" y="6182119"/>
            <a:ext cx="31611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600" b="1" dirty="0" smtClean="0">
                <a:solidFill>
                  <a:srgbClr val="C6DB45"/>
                </a:solidFill>
              </a:rPr>
              <a:t>Semillero de Investigación </a:t>
            </a:r>
            <a:r>
              <a:rPr lang="es-CO" sz="1600" b="1" dirty="0" err="1" smtClean="0">
                <a:solidFill>
                  <a:srgbClr val="C6DB45"/>
                </a:solidFill>
              </a:rPr>
              <a:t>PiEnCias</a:t>
            </a:r>
            <a:endParaRPr lang="es-CO" sz="1600" b="1" dirty="0" smtClean="0">
              <a:solidFill>
                <a:srgbClr val="C6DB45"/>
              </a:solidFill>
            </a:endParaRPr>
          </a:p>
          <a:p>
            <a:pPr algn="ctr"/>
            <a:r>
              <a:rPr lang="es-CO" sz="1600" b="1" dirty="0" smtClean="0">
                <a:solidFill>
                  <a:srgbClr val="C6DB45"/>
                </a:solidFill>
              </a:rPr>
              <a:t>Semestre 2015-2</a:t>
            </a:r>
            <a:endParaRPr lang="es-CO" sz="1600" b="1" dirty="0">
              <a:solidFill>
                <a:srgbClr val="C6DB45"/>
              </a:solidFill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921072"/>
              </p:ext>
            </p:extLst>
          </p:nvPr>
        </p:nvGraphicFramePr>
        <p:xfrm>
          <a:off x="373321" y="1815440"/>
          <a:ext cx="8438419" cy="3413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0221"/>
                <a:gridCol w="2814682"/>
                <a:gridCol w="1091777"/>
                <a:gridCol w="1131739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tx1"/>
                          </a:solidFill>
                          <a:effectLst/>
                        </a:rPr>
                        <a:t>Nombre del Proyecto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/>
                        </a:rPr>
                        <a:t>Investigadoras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tx1"/>
                          </a:solidFill>
                          <a:effectLst/>
                        </a:rPr>
                        <a:t>Entidad financiera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tx1"/>
                          </a:solidFill>
                          <a:effectLst/>
                        </a:rPr>
                        <a:t>Estado del proyecto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tx1"/>
                          </a:solidFill>
                          <a:effectLst/>
                        </a:rPr>
                        <a:t>Una reflexión teórica, epistemológica y didáctica acerca de la implementación de actividades de modelación y simulación computacional para la enseñanza de las ciencias naturales en la educación básica y media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Sonia López </a:t>
                      </a:r>
                      <a:r>
                        <a:rPr lang="pt-BR" sz="1600" dirty="0" err="1">
                          <a:solidFill>
                            <a:schemeClr val="tx1"/>
                          </a:solidFill>
                          <a:effectLst/>
                        </a:rPr>
                        <a:t>Ríos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 (investigadora principal)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Eliane </a:t>
                      </a:r>
                      <a:r>
                        <a:rPr lang="pt-BR" sz="1600" dirty="0" err="1">
                          <a:solidFill>
                            <a:schemeClr val="tx1"/>
                          </a:solidFill>
                          <a:effectLst/>
                        </a:rPr>
                        <a:t>Angela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600" dirty="0" err="1">
                          <a:solidFill>
                            <a:schemeClr val="tx1"/>
                          </a:solidFill>
                          <a:effectLst/>
                        </a:rPr>
                        <a:t>Veit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 e Ives Solano </a:t>
                      </a:r>
                      <a:r>
                        <a:rPr lang="pt-BR" sz="1600" dirty="0" err="1">
                          <a:solidFill>
                            <a:schemeClr val="tx1"/>
                          </a:solidFill>
                          <a:effectLst/>
                        </a:rPr>
                        <a:t>Araujo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pt-BR" sz="1600" dirty="0" err="1">
                          <a:solidFill>
                            <a:schemeClr val="tx1"/>
                          </a:solidFill>
                          <a:effectLst/>
                        </a:rPr>
                        <a:t>coinvestigadores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chemeClr val="tx1"/>
                          </a:solidFill>
                          <a:effectLst/>
                        </a:rPr>
                        <a:t>CODI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chemeClr val="tx1"/>
                          </a:solidFill>
                          <a:effectLst/>
                        </a:rPr>
                        <a:t>En ejecución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chemeClr val="tx1"/>
                          </a:solidFill>
                          <a:effectLst/>
                        </a:rPr>
                        <a:t>Resignificar la inserción profesional docente: puente comunicante entre la formación inicial y continua de maestros de ciencias naturales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tx1"/>
                          </a:solidFill>
                          <a:effectLst/>
                        </a:rPr>
                        <a:t>María Mercedes Jiménez (investigadora principal)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tx1"/>
                          </a:solidFill>
                          <a:effectLst/>
                        </a:rPr>
                        <a:t>Luz Stella Mejía, </a:t>
                      </a:r>
                      <a:r>
                        <a:rPr lang="es-CO" sz="1600" dirty="0" err="1">
                          <a:solidFill>
                            <a:schemeClr val="tx1"/>
                          </a:solidFill>
                          <a:effectLst/>
                        </a:rPr>
                        <a:t>Monica</a:t>
                      </a:r>
                      <a:r>
                        <a:rPr lang="es-CO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CO" sz="1600" dirty="0" err="1">
                          <a:solidFill>
                            <a:schemeClr val="tx1"/>
                          </a:solidFill>
                          <a:effectLst/>
                        </a:rPr>
                        <a:t>Cividini</a:t>
                      </a:r>
                      <a:r>
                        <a:rPr lang="es-CO" sz="1600" dirty="0">
                          <a:solidFill>
                            <a:schemeClr val="tx1"/>
                          </a:solidFill>
                          <a:effectLst/>
                        </a:rPr>
                        <a:t> y Adriana Morales 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pt-BR" sz="1600" dirty="0" err="1">
                          <a:solidFill>
                            <a:schemeClr val="tx1"/>
                          </a:solidFill>
                          <a:effectLst/>
                        </a:rPr>
                        <a:t>coinvestigadoras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dirty="0" smtClean="0">
                          <a:solidFill>
                            <a:schemeClr val="tx1"/>
                          </a:solidFill>
                          <a:effectLst/>
                        </a:rPr>
                        <a:t>Fondo Primer Proyecto Vicerrectoría de Investigación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tx1"/>
                          </a:solidFill>
                          <a:effectLst/>
                        </a:rPr>
                        <a:t>En ejecución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1947050" y="404663"/>
            <a:ext cx="52498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rgbClr val="C6DB45"/>
                </a:solidFill>
              </a:rPr>
              <a:t>Proyectos de investigación</a:t>
            </a:r>
            <a:endParaRPr lang="es-CO" sz="3600" b="1" dirty="0">
              <a:solidFill>
                <a:srgbClr val="C6DB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46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onia Lopez\Documents\SONIA respaldo julio 24-2015\OTROS\MI GRUPO DE INVESTIGACIÓN\PiEnCias\para publicidad\logo grup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795030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Sonia Lopez\Documents\SONIA respaldo julio 24-2015\OTROS\MI GRUPO DE INVESTIGACIÓN\logo ude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9478" y="6093296"/>
            <a:ext cx="664522" cy="762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5 Conector recto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 w="31750">
            <a:solidFill>
              <a:srgbClr val="C6DB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2813562" y="6182119"/>
            <a:ext cx="31611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600" b="1" dirty="0" smtClean="0">
                <a:solidFill>
                  <a:srgbClr val="C6DB45"/>
                </a:solidFill>
              </a:rPr>
              <a:t>Semillero de Investigación </a:t>
            </a:r>
            <a:r>
              <a:rPr lang="es-CO" sz="1600" b="1" dirty="0" err="1" smtClean="0">
                <a:solidFill>
                  <a:srgbClr val="C6DB45"/>
                </a:solidFill>
              </a:rPr>
              <a:t>PiEnCias</a:t>
            </a:r>
            <a:endParaRPr lang="es-CO" sz="1600" b="1" dirty="0" smtClean="0">
              <a:solidFill>
                <a:srgbClr val="C6DB45"/>
              </a:solidFill>
            </a:endParaRPr>
          </a:p>
          <a:p>
            <a:pPr algn="ctr"/>
            <a:r>
              <a:rPr lang="es-CO" sz="1600" b="1" dirty="0" smtClean="0">
                <a:solidFill>
                  <a:srgbClr val="C6DB45"/>
                </a:solidFill>
              </a:rPr>
              <a:t>Semestre 2015-2</a:t>
            </a:r>
            <a:endParaRPr lang="es-CO" sz="1600" b="1" dirty="0">
              <a:solidFill>
                <a:srgbClr val="C6DB45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48924" y="188640"/>
            <a:ext cx="77305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rgbClr val="C6DB45"/>
                </a:solidFill>
              </a:rPr>
              <a:t>Estrategias metodológicas para el Semillero de Investigación</a:t>
            </a:r>
            <a:endParaRPr lang="es-CO" sz="3600" b="1" dirty="0">
              <a:solidFill>
                <a:srgbClr val="C6DB45"/>
              </a:solidFill>
            </a:endParaRP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3345340481"/>
              </p:ext>
            </p:extLst>
          </p:nvPr>
        </p:nvGraphicFramePr>
        <p:xfrm>
          <a:off x="1566200" y="1556792"/>
          <a:ext cx="6318167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9479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onia Lopez\Documents\SONIA respaldo julio 24-2015\OTROS\MI GRUPO DE INVESTIGACIÓN\PiEnCias\para publicidad\logo grup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795030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Sonia Lopez\Documents\SONIA respaldo julio 24-2015\OTROS\MI GRUPO DE INVESTIGACIÓN\logo ude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9478" y="6093296"/>
            <a:ext cx="664522" cy="762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5 Conector recto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 w="31750">
            <a:solidFill>
              <a:srgbClr val="C6DB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2813562" y="6182119"/>
            <a:ext cx="31611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600" b="1" dirty="0" smtClean="0">
                <a:solidFill>
                  <a:srgbClr val="C6DB45"/>
                </a:solidFill>
              </a:rPr>
              <a:t>Semillero de Investigación </a:t>
            </a:r>
            <a:r>
              <a:rPr lang="es-CO" sz="1600" b="1" dirty="0" err="1" smtClean="0">
                <a:solidFill>
                  <a:srgbClr val="C6DB45"/>
                </a:solidFill>
              </a:rPr>
              <a:t>PiEnCias</a:t>
            </a:r>
            <a:endParaRPr lang="es-CO" sz="1600" b="1" dirty="0" smtClean="0">
              <a:solidFill>
                <a:srgbClr val="C6DB45"/>
              </a:solidFill>
            </a:endParaRPr>
          </a:p>
          <a:p>
            <a:pPr algn="ctr"/>
            <a:r>
              <a:rPr lang="es-CO" sz="1600" b="1" dirty="0" smtClean="0">
                <a:solidFill>
                  <a:srgbClr val="C6DB45"/>
                </a:solidFill>
              </a:rPr>
              <a:t>Semestre 2015-2</a:t>
            </a:r>
            <a:endParaRPr lang="es-CO" sz="1600" b="1" dirty="0">
              <a:solidFill>
                <a:srgbClr val="C6DB45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48924" y="116632"/>
            <a:ext cx="77305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rgbClr val="C6DB45"/>
                </a:solidFill>
              </a:rPr>
              <a:t>Compromisos de los miembros del Semillero de Investigación</a:t>
            </a:r>
            <a:endParaRPr lang="es-CO" sz="3600" b="1" dirty="0">
              <a:solidFill>
                <a:srgbClr val="C6DB45"/>
              </a:solidFill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709977" y="1286314"/>
            <a:ext cx="2712537" cy="2060015"/>
            <a:chOff x="709978" y="1286314"/>
            <a:chExt cx="2277847" cy="2709292"/>
          </a:xfrm>
        </p:grpSpPr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978" y="1286314"/>
              <a:ext cx="2277847" cy="2709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9 Rectángulo"/>
            <p:cNvSpPr/>
            <p:nvPr/>
          </p:nvSpPr>
          <p:spPr>
            <a:xfrm>
              <a:off x="1057775" y="1916832"/>
              <a:ext cx="1756856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s-CO" sz="1400" dirty="0" smtClean="0"/>
                <a:t>Formular proyectos de investigación para presentar a la convocatoria de </a:t>
              </a:r>
              <a:r>
                <a:rPr lang="es-CO" sz="1400" b="1" i="1" dirty="0" smtClean="0"/>
                <a:t>pequeños proyectos </a:t>
              </a:r>
              <a:r>
                <a:rPr lang="es-CO" sz="1400" dirty="0" smtClean="0"/>
                <a:t>de la Facultad, financiados por el CIEP. </a:t>
              </a:r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713740" y="3455856"/>
            <a:ext cx="2708773" cy="2205392"/>
            <a:chOff x="6156176" y="1240549"/>
            <a:chExt cx="2217436" cy="2637440"/>
          </a:xfrm>
        </p:grpSpPr>
        <p:pic>
          <p:nvPicPr>
            <p:cNvPr id="5121" name="Picture 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6176" y="1240549"/>
              <a:ext cx="2217436" cy="2637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10 Rectángulo"/>
            <p:cNvSpPr/>
            <p:nvPr/>
          </p:nvSpPr>
          <p:spPr>
            <a:xfrm>
              <a:off x="6511343" y="2024554"/>
              <a:ext cx="1862269" cy="16004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s-CO" sz="1400" dirty="0" smtClean="0"/>
                <a:t>Formular proyectos de investigación para presentar a la convocatoria de </a:t>
              </a:r>
              <a:r>
                <a:rPr lang="es-CO" sz="1400" b="1" i="1" dirty="0" smtClean="0"/>
                <a:t>trabajos de grado </a:t>
              </a:r>
              <a:r>
                <a:rPr lang="es-CO" sz="1400" dirty="0" smtClean="0"/>
                <a:t>de la Facultad, financiados por el CIEP.</a:t>
              </a:r>
            </a:p>
          </p:txBody>
        </p:sp>
      </p:grp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352643"/>
            <a:ext cx="3187398" cy="2103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15 Rectángulo"/>
          <p:cNvSpPr/>
          <p:nvPr/>
        </p:nvSpPr>
        <p:spPr>
          <a:xfrm>
            <a:off x="5724128" y="1966906"/>
            <a:ext cx="256395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sz="1400" dirty="0" smtClean="0"/>
              <a:t>Participar </a:t>
            </a:r>
            <a:r>
              <a:rPr lang="es-CO" sz="1400" dirty="0"/>
              <a:t>con </a:t>
            </a:r>
            <a:r>
              <a:rPr lang="es-CO" sz="1400" dirty="0" smtClean="0"/>
              <a:t>ponencias relacionadas </a:t>
            </a:r>
            <a:r>
              <a:rPr lang="es-CO" sz="1400" dirty="0"/>
              <a:t>con las temáticas propias del semillero en evento institucional, regional o nacional sobre Educación en Ciencias.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139951" y="3612184"/>
            <a:ext cx="489654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sz="1400" b="1" dirty="0" smtClean="0">
                <a:solidFill>
                  <a:schemeClr val="bg1"/>
                </a:solidFill>
              </a:rPr>
              <a:t>Conferencia </a:t>
            </a:r>
            <a:r>
              <a:rPr lang="es-CO" sz="1400" b="1" dirty="0">
                <a:solidFill>
                  <a:schemeClr val="bg1"/>
                </a:solidFill>
              </a:rPr>
              <a:t>de la Asociación Latinoamericana de Investigación en Educación en Ciencias</a:t>
            </a:r>
            <a:br>
              <a:rPr lang="es-CO" sz="1400" b="1" dirty="0">
                <a:solidFill>
                  <a:schemeClr val="bg1"/>
                </a:solidFill>
              </a:rPr>
            </a:br>
            <a:r>
              <a:rPr lang="es-CO" sz="1400" b="1" dirty="0">
                <a:solidFill>
                  <a:schemeClr val="bg1"/>
                </a:solidFill>
              </a:rPr>
              <a:t>(LASERA 2015</a:t>
            </a:r>
            <a:r>
              <a:rPr lang="es-CO" sz="1400" b="1" dirty="0" smtClean="0">
                <a:solidFill>
                  <a:schemeClr val="bg1"/>
                </a:solidFill>
              </a:rPr>
              <a:t>). </a:t>
            </a:r>
            <a:r>
              <a:rPr lang="es-CO" sz="1400" b="1" i="1" dirty="0" smtClean="0">
                <a:solidFill>
                  <a:schemeClr val="bg1"/>
                </a:solidFill>
              </a:rPr>
              <a:t>Tendencias </a:t>
            </a:r>
            <a:r>
              <a:rPr lang="es-CO" sz="1400" b="1" i="1" dirty="0">
                <a:solidFill>
                  <a:schemeClr val="bg1"/>
                </a:solidFill>
              </a:rPr>
              <a:t>Emergentes en la Formación de Maestros en Ciencias y en el desarrollo de Competencias</a:t>
            </a:r>
            <a:r>
              <a:rPr lang="es-CO" sz="1400" b="1" i="1" dirty="0" smtClean="0">
                <a:solidFill>
                  <a:schemeClr val="bg1"/>
                </a:solidFill>
              </a:rPr>
              <a:t>. Ibagué 6 – 9 de Octubre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sz="1400" b="1" dirty="0" smtClean="0">
                <a:solidFill>
                  <a:schemeClr val="bg1"/>
                </a:solidFill>
              </a:rPr>
              <a:t>VIII Encuentro nacional de experiencias en enseñanza de la biología y la educación ambiental.  </a:t>
            </a:r>
            <a:r>
              <a:rPr lang="es-CO" sz="1400" b="1" dirty="0">
                <a:solidFill>
                  <a:schemeClr val="bg1"/>
                </a:solidFill>
              </a:rPr>
              <a:t>III </a:t>
            </a:r>
            <a:r>
              <a:rPr lang="es-CO" sz="1400" b="1" dirty="0" smtClean="0">
                <a:solidFill>
                  <a:schemeClr val="bg1"/>
                </a:solidFill>
              </a:rPr>
              <a:t>Congreso Nacional de Investigación en Enseñanza de </a:t>
            </a:r>
            <a:r>
              <a:rPr lang="es-CO" sz="1400" b="1" dirty="0">
                <a:solidFill>
                  <a:schemeClr val="bg1"/>
                </a:solidFill>
              </a:rPr>
              <a:t>l</a:t>
            </a:r>
            <a:r>
              <a:rPr lang="es-CO" sz="1400" b="1" dirty="0" smtClean="0">
                <a:solidFill>
                  <a:schemeClr val="bg1"/>
                </a:solidFill>
              </a:rPr>
              <a:t>a Biología. “La Enseñanza de la Biología  Y La Educación Ambiental Frente a las necesidades y realidades contemporáneas </a:t>
            </a:r>
            <a:r>
              <a:rPr lang="es-CO" sz="1400" b="1" dirty="0">
                <a:solidFill>
                  <a:schemeClr val="bg1"/>
                </a:solidFill>
              </a:rPr>
              <a:t>d</a:t>
            </a:r>
            <a:r>
              <a:rPr lang="es-CO" sz="1400" b="1" dirty="0" smtClean="0">
                <a:solidFill>
                  <a:schemeClr val="bg1"/>
                </a:solidFill>
              </a:rPr>
              <a:t>el país”. Bogotá 5 -7 de Octubre.</a:t>
            </a:r>
            <a:endParaRPr lang="es-CO" sz="1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11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onia Lopez\Documents\SONIA respaldo julio 24-2015\OTROS\MI GRUPO DE INVESTIGACIÓN\PiEnCias\para publicidad\logo grup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795030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Sonia Lopez\Documents\SONIA respaldo julio 24-2015\OTROS\MI GRUPO DE INVESTIGACIÓN\logo ude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9478" y="6093296"/>
            <a:ext cx="664522" cy="762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5 Conector recto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 w="31750">
            <a:solidFill>
              <a:srgbClr val="C6DB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2813562" y="6182119"/>
            <a:ext cx="31611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600" b="1" dirty="0" smtClean="0">
                <a:solidFill>
                  <a:srgbClr val="C6DB45"/>
                </a:solidFill>
              </a:rPr>
              <a:t>Semillero de Investigación </a:t>
            </a:r>
            <a:r>
              <a:rPr lang="es-CO" sz="1600" b="1" dirty="0" err="1" smtClean="0">
                <a:solidFill>
                  <a:srgbClr val="C6DB45"/>
                </a:solidFill>
              </a:rPr>
              <a:t>PiEnCias</a:t>
            </a:r>
            <a:endParaRPr lang="es-CO" sz="1600" b="1" dirty="0" smtClean="0">
              <a:solidFill>
                <a:srgbClr val="C6DB45"/>
              </a:solidFill>
            </a:endParaRPr>
          </a:p>
          <a:p>
            <a:pPr algn="ctr"/>
            <a:r>
              <a:rPr lang="es-CO" sz="1600" b="1" dirty="0" smtClean="0">
                <a:solidFill>
                  <a:srgbClr val="C6DB45"/>
                </a:solidFill>
              </a:rPr>
              <a:t>Semestre 2015-2</a:t>
            </a:r>
            <a:endParaRPr lang="es-CO" sz="1600" b="1" dirty="0">
              <a:solidFill>
                <a:srgbClr val="C6DB45"/>
              </a:solidFill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163166"/>
              </p:ext>
            </p:extLst>
          </p:nvPr>
        </p:nvGraphicFramePr>
        <p:xfrm>
          <a:off x="701545" y="1340768"/>
          <a:ext cx="8094317" cy="454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7049"/>
                <a:gridCol w="854492"/>
                <a:gridCol w="770781"/>
                <a:gridCol w="1145651"/>
                <a:gridCol w="936104"/>
                <a:gridCol w="1080120"/>
                <a:gridCol w="1080120"/>
              </a:tblGrid>
              <a:tr h="387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tx1"/>
                          </a:solidFill>
                          <a:effectLst/>
                        </a:rPr>
                        <a:t>ACTIVIDADES PROPUESTAS/ MESES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/>
                        </a:rPr>
                        <a:t>Julio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/>
                        </a:rPr>
                        <a:t>Agosto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/>
                        </a:rPr>
                        <a:t>Septiembre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/>
                        </a:rPr>
                        <a:t>Octubre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/>
                        </a:rPr>
                        <a:t>Noviembre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/>
                        </a:rPr>
                        <a:t>Diciembre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80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400" b="0" dirty="0">
                          <a:solidFill>
                            <a:schemeClr val="tx1"/>
                          </a:solidFill>
                          <a:effectLst/>
                        </a:rPr>
                        <a:t>Fundamentación teórica y metodológica  sobre la investigación en Educación en ciencias</a:t>
                      </a:r>
                      <a:endParaRPr lang="es-CO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870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400" b="0" dirty="0">
                          <a:solidFill>
                            <a:schemeClr val="tx1"/>
                          </a:solidFill>
                          <a:effectLst/>
                        </a:rPr>
                        <a:t>Estudio de problemáticas propias de la línea de investigación del grupo</a:t>
                      </a:r>
                      <a:endParaRPr lang="es-CO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870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400" b="0" dirty="0">
                          <a:solidFill>
                            <a:schemeClr val="tx1"/>
                          </a:solidFill>
                          <a:effectLst/>
                        </a:rPr>
                        <a:t>Visita a instituciones educativas o grupos de trabajo (trabajo de campo)</a:t>
                      </a:r>
                      <a:endParaRPr lang="es-CO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870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400" b="0" dirty="0">
                          <a:solidFill>
                            <a:schemeClr val="tx1"/>
                          </a:solidFill>
                          <a:effectLst/>
                        </a:rPr>
                        <a:t>Diseño y formulación de proyectos de investigación</a:t>
                      </a:r>
                      <a:endParaRPr lang="es-CO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870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400" b="0" dirty="0">
                          <a:solidFill>
                            <a:schemeClr val="tx1"/>
                          </a:solidFill>
                          <a:effectLst/>
                        </a:rPr>
                        <a:t>Participación en evento institucional, regional o nacional</a:t>
                      </a:r>
                      <a:endParaRPr lang="es-CO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80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400" b="0" dirty="0">
                          <a:solidFill>
                            <a:schemeClr val="tx1"/>
                          </a:solidFill>
                          <a:effectLst/>
                        </a:rPr>
                        <a:t>Presentación de avances en la formulación y ejecución de proyectos de investigación</a:t>
                      </a:r>
                      <a:endParaRPr lang="es-CO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748924" y="116632"/>
            <a:ext cx="7730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rgbClr val="C6DB45"/>
                </a:solidFill>
              </a:rPr>
              <a:t>Cronograma Semestre 2015-2</a:t>
            </a:r>
            <a:endParaRPr lang="es-CO" sz="3600" b="1" dirty="0">
              <a:solidFill>
                <a:srgbClr val="C6DB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60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onia Lopez\Documents\SONIA respaldo julio 24-2015\OTROS\MI GRUPO DE INVESTIGACIÓN\PiEnCias\para publicidad\logo grup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795030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Sonia Lopez\Documents\SONIA respaldo julio 24-2015\OTROS\MI GRUPO DE INVESTIGACIÓN\logo ude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9478" y="6093296"/>
            <a:ext cx="664522" cy="762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5 Conector recto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 w="31750">
            <a:solidFill>
              <a:srgbClr val="C6DB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2813562" y="6182119"/>
            <a:ext cx="31611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600" b="1" dirty="0" smtClean="0">
                <a:solidFill>
                  <a:srgbClr val="C6DB45"/>
                </a:solidFill>
              </a:rPr>
              <a:t>Semillero de Investigación </a:t>
            </a:r>
            <a:r>
              <a:rPr lang="es-CO" sz="1600" b="1" dirty="0" err="1" smtClean="0">
                <a:solidFill>
                  <a:srgbClr val="C6DB45"/>
                </a:solidFill>
              </a:rPr>
              <a:t>PiEnCias</a:t>
            </a:r>
            <a:endParaRPr lang="es-CO" sz="1600" b="1" dirty="0" smtClean="0">
              <a:solidFill>
                <a:srgbClr val="C6DB45"/>
              </a:solidFill>
            </a:endParaRPr>
          </a:p>
          <a:p>
            <a:pPr algn="ctr"/>
            <a:r>
              <a:rPr lang="es-CO" sz="1600" b="1" dirty="0" smtClean="0">
                <a:solidFill>
                  <a:srgbClr val="C6DB45"/>
                </a:solidFill>
              </a:rPr>
              <a:t>Semestre 2015-2</a:t>
            </a:r>
            <a:endParaRPr lang="es-CO" sz="1600" b="1" dirty="0">
              <a:solidFill>
                <a:srgbClr val="C6DB45"/>
              </a:solidFill>
            </a:endParaRPr>
          </a:p>
        </p:txBody>
      </p:sp>
      <p:pic>
        <p:nvPicPr>
          <p:cNvPr id="8" name="Picture 2" descr="C:\Users\Sonia Lopez\Documents\SONIA respaldo julio 24-2015\OTROS\MI GRUPO DE INVESTIGACIÓN\PiEnCias\para publicidad\logo grup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123" y="2060848"/>
            <a:ext cx="3294001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1189560" y="260648"/>
            <a:ext cx="6409127" cy="1569660"/>
          </a:xfrm>
          <a:prstGeom prst="rect">
            <a:avLst/>
          </a:prstGeom>
          <a:noFill/>
          <a:effectLst>
            <a:reflection blurRad="6350" stA="50000" endA="300" endPos="55500" dist="50800" dir="5400000" sy="-100000" algn="bl" rotWithShape="0"/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CO" sz="9600" b="1" cap="none" spc="0" dirty="0" smtClean="0">
                <a:ln/>
                <a:solidFill>
                  <a:schemeClr val="accent3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Bienvenidos</a:t>
            </a:r>
            <a:endParaRPr lang="es-CO" sz="9600" b="1" cap="none" spc="0" dirty="0">
              <a:ln/>
              <a:solidFill>
                <a:schemeClr val="accent3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4F4F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736746" y="5403873"/>
            <a:ext cx="3314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chemeClr val="bg1"/>
                </a:solidFill>
              </a:rPr>
              <a:t>http://piencias.wix.com/piencias </a:t>
            </a:r>
          </a:p>
        </p:txBody>
      </p:sp>
    </p:spTree>
    <p:extLst>
      <p:ext uri="{BB962C8B-B14F-4D97-AF65-F5344CB8AC3E}">
        <p14:creationId xmlns:p14="http://schemas.microsoft.com/office/powerpoint/2010/main" val="175790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652</Words>
  <Application>Microsoft Office PowerPoint</Application>
  <PresentationFormat>Presentación en pantalla (4:3)</PresentationFormat>
  <Paragraphs>162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Sonia Lopez</dc:creator>
  <cp:lastModifiedBy>Facultad Educacion</cp:lastModifiedBy>
  <cp:revision>30</cp:revision>
  <dcterms:created xsi:type="dcterms:W3CDTF">2015-08-03T15:43:54Z</dcterms:created>
  <dcterms:modified xsi:type="dcterms:W3CDTF">2015-08-10T19:44:47Z</dcterms:modified>
</cp:coreProperties>
</file>