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71" r:id="rId11"/>
    <p:sldId id="273" r:id="rId12"/>
    <p:sldId id="272" r:id="rId13"/>
    <p:sldId id="274" r:id="rId14"/>
    <p:sldId id="275" r:id="rId15"/>
    <p:sldId id="276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1864" y="-6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B2E49-5286-409B-BFEF-131BB3947C7E}" type="doc">
      <dgm:prSet loTypeId="urn:microsoft.com/office/officeart/2005/8/layout/vList5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C43D4A53-1C31-4F99-AA77-7A8F49EBB82D}">
      <dgm:prSet phldrT="[Texto]" custT="1"/>
      <dgm:spPr/>
      <dgm:t>
        <a:bodyPr/>
        <a:lstStyle/>
        <a:p>
          <a:r>
            <a:rPr lang="es-CO" sz="1800" dirty="0" smtClean="0">
              <a:latin typeface="Bookman Old Style"/>
              <a:cs typeface="Bookman Old Style"/>
            </a:rPr>
            <a:t>2016-2017</a:t>
          </a:r>
          <a:endParaRPr lang="es-CO" sz="1800" dirty="0">
            <a:latin typeface="Bookman Old Style"/>
            <a:cs typeface="Bookman Old Style"/>
          </a:endParaRPr>
        </a:p>
      </dgm:t>
    </dgm:pt>
    <dgm:pt modelId="{466C910E-5A48-4571-B304-5CB9FE61170A}" type="parTrans" cxnId="{CD579B22-E405-44BB-8720-8854DBACAE06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27F30595-7394-434C-BCF3-3094C54BE30A}" type="sibTrans" cxnId="{CD579B22-E405-44BB-8720-8854DBACAE06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24578AA8-A226-43CD-8910-5C2827E1066C}">
      <dgm:prSet phldrT="[Texto]" custT="1"/>
      <dgm:spPr/>
      <dgm:t>
        <a:bodyPr/>
        <a:lstStyle/>
        <a:p>
          <a:pPr algn="just"/>
          <a:r>
            <a:rPr lang="es-CO" sz="1600" dirty="0" smtClean="0">
              <a:latin typeface="Bookman Old Style"/>
              <a:cs typeface="Bookman Old Style"/>
            </a:rPr>
            <a:t>Prácticas educativo- ambientales para el cuidado del agua en la vereda La Florida-</a:t>
          </a:r>
          <a:r>
            <a:rPr lang="es-CO" sz="1600" dirty="0" smtClean="0">
              <a:latin typeface="Bookman Old Style"/>
              <a:cs typeface="Bookman Old Style"/>
            </a:rPr>
            <a:t>San Antonio </a:t>
          </a:r>
          <a:r>
            <a:rPr lang="es-CO" sz="1600" dirty="0" smtClean="0">
              <a:latin typeface="Bookman Old Style"/>
              <a:cs typeface="Bookman Old Style"/>
            </a:rPr>
            <a:t>de Prado, Antioquia.</a:t>
          </a:r>
          <a:endParaRPr lang="es-CO" sz="1600" dirty="0">
            <a:latin typeface="Bookman Old Style"/>
            <a:cs typeface="Bookman Old Style"/>
          </a:endParaRPr>
        </a:p>
      </dgm:t>
    </dgm:pt>
    <dgm:pt modelId="{6503F11E-AA04-4588-A245-A9F691E53C07}" type="parTrans" cxnId="{81122246-217E-4C63-A73B-3EBBC1D9C52A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97C07CAB-B0C9-45E7-B96D-8679A191ECE2}" type="sibTrans" cxnId="{81122246-217E-4C63-A73B-3EBBC1D9C52A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0379F3FB-4478-4E31-994F-E4CCB9B4B699}">
      <dgm:prSet phldrT="[Texto]" custT="1"/>
      <dgm:spPr/>
      <dgm:t>
        <a:bodyPr/>
        <a:lstStyle/>
        <a:p>
          <a:r>
            <a:rPr lang="es-CO" sz="1800" dirty="0" smtClean="0">
              <a:latin typeface="Bookman Old Style"/>
              <a:cs typeface="Bookman Old Style"/>
            </a:rPr>
            <a:t>2016-2018</a:t>
          </a:r>
          <a:endParaRPr lang="es-CO" sz="1800" dirty="0">
            <a:latin typeface="Bookman Old Style"/>
            <a:cs typeface="Bookman Old Style"/>
          </a:endParaRPr>
        </a:p>
      </dgm:t>
    </dgm:pt>
    <dgm:pt modelId="{332D2F19-7C6F-4ADA-895C-6F056AD75986}" type="parTrans" cxnId="{B71AA0E1-1947-4617-9343-BBD3C4F19D4B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3D2E935C-DC66-4591-82E9-C9CDD41B9FF0}" type="sibTrans" cxnId="{B71AA0E1-1947-4617-9343-BBD3C4F19D4B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40843C0D-FD36-4B80-8116-EBE9AE24B17D}">
      <dgm:prSet phldrT="[Texto]" custT="1"/>
      <dgm:spPr/>
      <dgm:t>
        <a:bodyPr/>
        <a:lstStyle/>
        <a:p>
          <a:pPr algn="just"/>
          <a:r>
            <a:rPr lang="es-CO" sz="1600" dirty="0" smtClean="0">
              <a:latin typeface="Bookman Old Style"/>
              <a:cs typeface="Bookman Old Style"/>
            </a:rPr>
            <a:t> La enseñanza de las ciencias naturales en contextos rurales: una revisión de la práctica a la luz del currículo de formación inicial.</a:t>
          </a:r>
          <a:endParaRPr lang="es-CO" sz="1600" dirty="0">
            <a:latin typeface="Bookman Old Style"/>
            <a:cs typeface="Bookman Old Style"/>
          </a:endParaRPr>
        </a:p>
      </dgm:t>
    </dgm:pt>
    <dgm:pt modelId="{114984B8-A31F-4452-99C2-5E77C51FD5E9}" type="parTrans" cxnId="{65007956-A862-4D05-8B4D-6944FC4CDD09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4639090F-F126-4CE9-8574-94338720BE01}" type="sibTrans" cxnId="{65007956-A862-4D05-8B4D-6944FC4CDD09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5DFFD21A-D2B2-4BDD-AB0D-AFE3A158DE4E}">
      <dgm:prSet phldrT="[Texto]" custT="1"/>
      <dgm:spPr/>
      <dgm:t>
        <a:bodyPr/>
        <a:lstStyle/>
        <a:p>
          <a:r>
            <a:rPr lang="es-CO" sz="1800" dirty="0" smtClean="0">
              <a:latin typeface="Bookman Old Style"/>
              <a:cs typeface="Bookman Old Style"/>
            </a:rPr>
            <a:t>2017-2018</a:t>
          </a:r>
          <a:endParaRPr lang="es-CO" sz="1800" dirty="0">
            <a:latin typeface="Bookman Old Style"/>
            <a:cs typeface="Bookman Old Style"/>
          </a:endParaRPr>
        </a:p>
      </dgm:t>
    </dgm:pt>
    <dgm:pt modelId="{58794629-BDB3-4C79-B8C1-D9F49384D4BB}" type="parTrans" cxnId="{C1F9A56F-4BF7-48C5-A23C-E4F5B3DA1D5B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CCFDE7DB-7C57-4D12-B637-3F4B093062A0}" type="sibTrans" cxnId="{C1F9A56F-4BF7-48C5-A23C-E4F5B3DA1D5B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7D7105AE-0036-4F0F-A44A-E09D6A14DF0F}">
      <dgm:prSet phldrT="[Texto]" custT="1"/>
      <dgm:spPr/>
      <dgm:t>
        <a:bodyPr/>
        <a:lstStyle/>
        <a:p>
          <a:pPr algn="just"/>
          <a:r>
            <a:rPr lang="es-CO" sz="1400" dirty="0" smtClean="0">
              <a:latin typeface="Bookman Old Style"/>
              <a:cs typeface="Bookman Old Style"/>
            </a:rPr>
            <a:t> </a:t>
          </a:r>
          <a:r>
            <a:rPr lang="es-CO" sz="1600" dirty="0" smtClean="0">
              <a:latin typeface="Bookman Old Style"/>
              <a:cs typeface="Bookman Old Style"/>
            </a:rPr>
            <a:t>Aportes </a:t>
          </a:r>
          <a:r>
            <a:rPr lang="es-CO" sz="1600" dirty="0" smtClean="0">
              <a:latin typeface="Bookman Old Style"/>
              <a:cs typeface="Bookman Old Style"/>
            </a:rPr>
            <a:t>a la formación en educación ambiental para la conservación de tortugas marinas.</a:t>
          </a:r>
          <a:endParaRPr lang="es-CO" sz="1600" dirty="0">
            <a:latin typeface="Bookman Old Style"/>
            <a:cs typeface="Bookman Old Style"/>
          </a:endParaRPr>
        </a:p>
      </dgm:t>
    </dgm:pt>
    <dgm:pt modelId="{607E2D17-2F23-4ADD-8A64-B7E6FB828B25}" type="parTrans" cxnId="{21EEE317-D364-45ED-A52C-70FCD0BF5EC0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DCCD9BAF-3456-47A6-AC18-52F6D0AD501D}" type="sibTrans" cxnId="{21EEE317-D364-45ED-A52C-70FCD0BF5EC0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E9AF4CE5-3B0F-438C-91E3-24083859CE6D}">
      <dgm:prSet phldrT="[Texto]" custT="1"/>
      <dgm:spPr/>
      <dgm:t>
        <a:bodyPr/>
        <a:lstStyle/>
        <a:p>
          <a:r>
            <a:rPr lang="es-CO" sz="1800" dirty="0" smtClean="0">
              <a:latin typeface="Bookman Old Style"/>
              <a:cs typeface="Bookman Old Style"/>
            </a:rPr>
            <a:t>2019-2020</a:t>
          </a:r>
          <a:endParaRPr lang="es-CO" sz="1800" dirty="0">
            <a:latin typeface="Bookman Old Style"/>
            <a:cs typeface="Bookman Old Style"/>
          </a:endParaRPr>
        </a:p>
      </dgm:t>
    </dgm:pt>
    <dgm:pt modelId="{F4703D10-62C8-45AC-96EB-F140EE5ADCEA}" type="parTrans" cxnId="{436CA694-A472-44DB-A987-594756BDE313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D76F09C3-18C5-4967-A13B-E0EA08C44EEF}" type="sibTrans" cxnId="{436CA694-A472-44DB-A987-594756BDE313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9E468973-4D81-48FB-81CA-A2BB36837C89}">
      <dgm:prSet custT="1"/>
      <dgm:spPr/>
      <dgm:t>
        <a:bodyPr/>
        <a:lstStyle/>
        <a:p>
          <a:pPr algn="just"/>
          <a:r>
            <a:rPr lang="es-CO" sz="1600" dirty="0" smtClean="0">
              <a:latin typeface="Bookman Old Style"/>
              <a:cs typeface="Bookman Old Style"/>
            </a:rPr>
            <a:t>Sensibilización ambiental sobre los usos alternativos de la borra del café, en la Universidad de Antioquia</a:t>
          </a:r>
          <a:endParaRPr lang="es-CO" sz="1600" dirty="0">
            <a:latin typeface="Bookman Old Style"/>
            <a:cs typeface="Bookman Old Style"/>
          </a:endParaRPr>
        </a:p>
      </dgm:t>
    </dgm:pt>
    <dgm:pt modelId="{525AF889-82E7-458E-86C2-D6C6456CC6C7}" type="parTrans" cxnId="{7DB84A98-8E6E-4526-80D9-9A3B700D4B57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E3D0E154-4E0E-400F-8F44-DD49FD194064}" type="sibTrans" cxnId="{7DB84A98-8E6E-4526-80D9-9A3B700D4B57}">
      <dgm:prSet/>
      <dgm:spPr/>
      <dgm:t>
        <a:bodyPr/>
        <a:lstStyle/>
        <a:p>
          <a:endParaRPr lang="es-CO">
            <a:latin typeface="Bookman Old Style"/>
            <a:cs typeface="Bookman Old Style"/>
          </a:endParaRPr>
        </a:p>
      </dgm:t>
    </dgm:pt>
    <dgm:pt modelId="{C6EE8589-2E05-4FD7-8983-EE0F808EBB20}" type="pres">
      <dgm:prSet presAssocID="{FB7B2E49-5286-409B-BFEF-131BB3947C7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6388E39-09BE-4D15-872D-1ADE3BDD37BF}" type="pres">
      <dgm:prSet presAssocID="{C43D4A53-1C31-4F99-AA77-7A8F49EBB82D}" presName="linNode" presStyleCnt="0"/>
      <dgm:spPr/>
      <dgm:t>
        <a:bodyPr/>
        <a:lstStyle/>
        <a:p>
          <a:endParaRPr lang="es-ES"/>
        </a:p>
      </dgm:t>
    </dgm:pt>
    <dgm:pt modelId="{A7D9C824-C71A-42AD-A6D4-4AFF308D779D}" type="pres">
      <dgm:prSet presAssocID="{C43D4A53-1C31-4F99-AA77-7A8F49EBB82D}" presName="parentText" presStyleLbl="node1" presStyleIdx="0" presStyleCnt="4" custScaleX="62769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3154B00-7754-4659-8D01-D5C70B4E7756}" type="pres">
      <dgm:prSet presAssocID="{C43D4A53-1C31-4F99-AA77-7A8F49EBB82D}" presName="descendantText" presStyleLbl="alignAccFollowNode1" presStyleIdx="0" presStyleCnt="4" custScaleX="119346" custLinFactNeighborY="-334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4DB84DB-AB65-4CB2-B500-1A48F5B48E4C}" type="pres">
      <dgm:prSet presAssocID="{27F30595-7394-434C-BCF3-3094C54BE30A}" presName="sp" presStyleCnt="0"/>
      <dgm:spPr/>
      <dgm:t>
        <a:bodyPr/>
        <a:lstStyle/>
        <a:p>
          <a:endParaRPr lang="es-ES"/>
        </a:p>
      </dgm:t>
    </dgm:pt>
    <dgm:pt modelId="{73D8B079-3319-4905-A237-AFA35028EF42}" type="pres">
      <dgm:prSet presAssocID="{0379F3FB-4478-4E31-994F-E4CCB9B4B699}" presName="linNode" presStyleCnt="0"/>
      <dgm:spPr/>
      <dgm:t>
        <a:bodyPr/>
        <a:lstStyle/>
        <a:p>
          <a:endParaRPr lang="es-ES"/>
        </a:p>
      </dgm:t>
    </dgm:pt>
    <dgm:pt modelId="{F57EFBCE-CC27-4305-A3C6-3C1F536CCC6F}" type="pres">
      <dgm:prSet presAssocID="{0379F3FB-4478-4E31-994F-E4CCB9B4B699}" presName="parentText" presStyleLbl="node1" presStyleIdx="1" presStyleCnt="4" custScaleX="62313" custScaleY="12295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78E2423-9705-4385-9DB8-77D39DF9C8CA}" type="pres">
      <dgm:prSet presAssocID="{0379F3FB-4478-4E31-994F-E4CCB9B4B699}" presName="descendantText" presStyleLbl="alignAccFollowNode1" presStyleIdx="1" presStyleCnt="4" custScaleX="120402" custScaleY="12475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B492DA0-1669-457A-B861-03CF60786672}" type="pres">
      <dgm:prSet presAssocID="{3D2E935C-DC66-4591-82E9-C9CDD41B9FF0}" presName="sp" presStyleCnt="0"/>
      <dgm:spPr/>
      <dgm:t>
        <a:bodyPr/>
        <a:lstStyle/>
        <a:p>
          <a:endParaRPr lang="es-ES"/>
        </a:p>
      </dgm:t>
    </dgm:pt>
    <dgm:pt modelId="{E0F04AD6-F779-48D3-8AE9-94A73FE95982}" type="pres">
      <dgm:prSet presAssocID="{5DFFD21A-D2B2-4BDD-AB0D-AFE3A158DE4E}" presName="linNode" presStyleCnt="0"/>
      <dgm:spPr/>
      <dgm:t>
        <a:bodyPr/>
        <a:lstStyle/>
        <a:p>
          <a:endParaRPr lang="es-ES"/>
        </a:p>
      </dgm:t>
    </dgm:pt>
    <dgm:pt modelId="{95750E39-6EDB-45A2-8A05-FED17B1A27D4}" type="pres">
      <dgm:prSet presAssocID="{5DFFD21A-D2B2-4BDD-AB0D-AFE3A158DE4E}" presName="parentText" presStyleLbl="node1" presStyleIdx="2" presStyleCnt="4" custScaleX="61347" custScaleY="100764" custLinFactNeighborX="-348" custLinFactNeighborY="-2419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BF58C2-28BA-473A-B218-76A45CB6B17D}" type="pres">
      <dgm:prSet presAssocID="{5DFFD21A-D2B2-4BDD-AB0D-AFE3A158DE4E}" presName="descendantText" presStyleLbl="alignAccFollowNode1" presStyleIdx="2" presStyleCnt="4" custScaleX="12119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B84D32-CDD9-4485-95A4-E537222DCBE6}" type="pres">
      <dgm:prSet presAssocID="{CCFDE7DB-7C57-4D12-B637-3F4B093062A0}" presName="sp" presStyleCnt="0"/>
      <dgm:spPr/>
      <dgm:t>
        <a:bodyPr/>
        <a:lstStyle/>
        <a:p>
          <a:endParaRPr lang="es-ES"/>
        </a:p>
      </dgm:t>
    </dgm:pt>
    <dgm:pt modelId="{23DA472E-98F6-4DA5-809D-85ECF29C59A5}" type="pres">
      <dgm:prSet presAssocID="{E9AF4CE5-3B0F-438C-91E3-24083859CE6D}" presName="linNode" presStyleCnt="0"/>
      <dgm:spPr/>
      <dgm:t>
        <a:bodyPr/>
        <a:lstStyle/>
        <a:p>
          <a:endParaRPr lang="es-ES"/>
        </a:p>
      </dgm:t>
    </dgm:pt>
    <dgm:pt modelId="{D1E237ED-36E4-4D62-A14C-5FF534B80CC7}" type="pres">
      <dgm:prSet presAssocID="{E9AF4CE5-3B0F-438C-91E3-24083859CE6D}" presName="parentText" presStyleLbl="node1" presStyleIdx="3" presStyleCnt="4" custScaleX="62770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97BAF2D-2452-44BB-82EE-EFEBCF678B63}" type="pres">
      <dgm:prSet presAssocID="{E9AF4CE5-3B0F-438C-91E3-24083859CE6D}" presName="descendantText" presStyleLbl="alignAccFollowNode1" presStyleIdx="3" presStyleCnt="4" custScaleX="11999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D3787BC-FE67-444A-B302-B6AF64D81509}" type="presOf" srcId="{E9AF4CE5-3B0F-438C-91E3-24083859CE6D}" destId="{D1E237ED-36E4-4D62-A14C-5FF534B80CC7}" srcOrd="0" destOrd="0" presId="urn:microsoft.com/office/officeart/2005/8/layout/vList5"/>
    <dgm:cxn modelId="{EF868DF3-450A-47D8-9D55-53A1964D2B87}" type="presOf" srcId="{7D7105AE-0036-4F0F-A44A-E09D6A14DF0F}" destId="{A7BF58C2-28BA-473A-B218-76A45CB6B17D}" srcOrd="0" destOrd="0" presId="urn:microsoft.com/office/officeart/2005/8/layout/vList5"/>
    <dgm:cxn modelId="{A18BF211-E8FC-B540-A14D-9DC832359B13}" type="presOf" srcId="{9E468973-4D81-48FB-81CA-A2BB36837C89}" destId="{697BAF2D-2452-44BB-82EE-EFEBCF678B63}" srcOrd="0" destOrd="0" presId="urn:microsoft.com/office/officeart/2005/8/layout/vList5"/>
    <dgm:cxn modelId="{37BD94C9-8D89-42F3-9F1F-3A1F197CF1B8}" type="presOf" srcId="{40843C0D-FD36-4B80-8116-EBE9AE24B17D}" destId="{678E2423-9705-4385-9DB8-77D39DF9C8CA}" srcOrd="0" destOrd="0" presId="urn:microsoft.com/office/officeart/2005/8/layout/vList5"/>
    <dgm:cxn modelId="{C1F9A56F-4BF7-48C5-A23C-E4F5B3DA1D5B}" srcId="{FB7B2E49-5286-409B-BFEF-131BB3947C7E}" destId="{5DFFD21A-D2B2-4BDD-AB0D-AFE3A158DE4E}" srcOrd="2" destOrd="0" parTransId="{58794629-BDB3-4C79-B8C1-D9F49384D4BB}" sibTransId="{CCFDE7DB-7C57-4D12-B637-3F4B093062A0}"/>
    <dgm:cxn modelId="{B71AA0E1-1947-4617-9343-BBD3C4F19D4B}" srcId="{FB7B2E49-5286-409B-BFEF-131BB3947C7E}" destId="{0379F3FB-4478-4E31-994F-E4CCB9B4B699}" srcOrd="1" destOrd="0" parTransId="{332D2F19-7C6F-4ADA-895C-6F056AD75986}" sibTransId="{3D2E935C-DC66-4591-82E9-C9CDD41B9FF0}"/>
    <dgm:cxn modelId="{00DDD498-476B-40D5-B6DF-F91340759DBE}" type="presOf" srcId="{C43D4A53-1C31-4F99-AA77-7A8F49EBB82D}" destId="{A7D9C824-C71A-42AD-A6D4-4AFF308D779D}" srcOrd="0" destOrd="0" presId="urn:microsoft.com/office/officeart/2005/8/layout/vList5"/>
    <dgm:cxn modelId="{436CA694-A472-44DB-A987-594756BDE313}" srcId="{FB7B2E49-5286-409B-BFEF-131BB3947C7E}" destId="{E9AF4CE5-3B0F-438C-91E3-24083859CE6D}" srcOrd="3" destOrd="0" parTransId="{F4703D10-62C8-45AC-96EB-F140EE5ADCEA}" sibTransId="{D76F09C3-18C5-4967-A13B-E0EA08C44EEF}"/>
    <dgm:cxn modelId="{FA6798BD-60FC-4001-AB9B-C28844B64993}" type="presOf" srcId="{FB7B2E49-5286-409B-BFEF-131BB3947C7E}" destId="{C6EE8589-2E05-4FD7-8983-EE0F808EBB20}" srcOrd="0" destOrd="0" presId="urn:microsoft.com/office/officeart/2005/8/layout/vList5"/>
    <dgm:cxn modelId="{605DC042-4894-4101-82D1-9D4AC8092EFA}" type="presOf" srcId="{0379F3FB-4478-4E31-994F-E4CCB9B4B699}" destId="{F57EFBCE-CC27-4305-A3C6-3C1F536CCC6F}" srcOrd="0" destOrd="0" presId="urn:microsoft.com/office/officeart/2005/8/layout/vList5"/>
    <dgm:cxn modelId="{B93A51E5-5730-47FE-9815-1FE73580245A}" type="presOf" srcId="{5DFFD21A-D2B2-4BDD-AB0D-AFE3A158DE4E}" destId="{95750E39-6EDB-45A2-8A05-FED17B1A27D4}" srcOrd="0" destOrd="0" presId="urn:microsoft.com/office/officeart/2005/8/layout/vList5"/>
    <dgm:cxn modelId="{CD579B22-E405-44BB-8720-8854DBACAE06}" srcId="{FB7B2E49-5286-409B-BFEF-131BB3947C7E}" destId="{C43D4A53-1C31-4F99-AA77-7A8F49EBB82D}" srcOrd="0" destOrd="0" parTransId="{466C910E-5A48-4571-B304-5CB9FE61170A}" sibTransId="{27F30595-7394-434C-BCF3-3094C54BE30A}"/>
    <dgm:cxn modelId="{65007956-A862-4D05-8B4D-6944FC4CDD09}" srcId="{0379F3FB-4478-4E31-994F-E4CCB9B4B699}" destId="{40843C0D-FD36-4B80-8116-EBE9AE24B17D}" srcOrd="0" destOrd="0" parTransId="{114984B8-A31F-4452-99C2-5E77C51FD5E9}" sibTransId="{4639090F-F126-4CE9-8574-94338720BE01}"/>
    <dgm:cxn modelId="{88388C0D-C3C7-49FF-A9F4-DD9D9DC9E293}" type="presOf" srcId="{24578AA8-A226-43CD-8910-5C2827E1066C}" destId="{D3154B00-7754-4659-8D01-D5C70B4E7756}" srcOrd="0" destOrd="0" presId="urn:microsoft.com/office/officeart/2005/8/layout/vList5"/>
    <dgm:cxn modelId="{81122246-217E-4C63-A73B-3EBBC1D9C52A}" srcId="{C43D4A53-1C31-4F99-AA77-7A8F49EBB82D}" destId="{24578AA8-A226-43CD-8910-5C2827E1066C}" srcOrd="0" destOrd="0" parTransId="{6503F11E-AA04-4588-A245-A9F691E53C07}" sibTransId="{97C07CAB-B0C9-45E7-B96D-8679A191ECE2}"/>
    <dgm:cxn modelId="{7DB84A98-8E6E-4526-80D9-9A3B700D4B57}" srcId="{E9AF4CE5-3B0F-438C-91E3-24083859CE6D}" destId="{9E468973-4D81-48FB-81CA-A2BB36837C89}" srcOrd="0" destOrd="0" parTransId="{525AF889-82E7-458E-86C2-D6C6456CC6C7}" sibTransId="{E3D0E154-4E0E-400F-8F44-DD49FD194064}"/>
    <dgm:cxn modelId="{21EEE317-D364-45ED-A52C-70FCD0BF5EC0}" srcId="{5DFFD21A-D2B2-4BDD-AB0D-AFE3A158DE4E}" destId="{7D7105AE-0036-4F0F-A44A-E09D6A14DF0F}" srcOrd="0" destOrd="0" parTransId="{607E2D17-2F23-4ADD-8A64-B7E6FB828B25}" sibTransId="{DCCD9BAF-3456-47A6-AC18-52F6D0AD501D}"/>
    <dgm:cxn modelId="{190BEA70-7E38-4DE3-9468-8761049FE412}" type="presParOf" srcId="{C6EE8589-2E05-4FD7-8983-EE0F808EBB20}" destId="{26388E39-09BE-4D15-872D-1ADE3BDD37BF}" srcOrd="0" destOrd="0" presId="urn:microsoft.com/office/officeart/2005/8/layout/vList5"/>
    <dgm:cxn modelId="{CF6B70F7-6B2F-4222-BC95-032CB67DA6DB}" type="presParOf" srcId="{26388E39-09BE-4D15-872D-1ADE3BDD37BF}" destId="{A7D9C824-C71A-42AD-A6D4-4AFF308D779D}" srcOrd="0" destOrd="0" presId="urn:microsoft.com/office/officeart/2005/8/layout/vList5"/>
    <dgm:cxn modelId="{33F28608-6DD0-4FD3-9E56-2AEAD6F4A109}" type="presParOf" srcId="{26388E39-09BE-4D15-872D-1ADE3BDD37BF}" destId="{D3154B00-7754-4659-8D01-D5C70B4E7756}" srcOrd="1" destOrd="0" presId="urn:microsoft.com/office/officeart/2005/8/layout/vList5"/>
    <dgm:cxn modelId="{A6B943BB-073E-4272-9E51-6DFA85ED0069}" type="presParOf" srcId="{C6EE8589-2E05-4FD7-8983-EE0F808EBB20}" destId="{E4DB84DB-AB65-4CB2-B500-1A48F5B48E4C}" srcOrd="1" destOrd="0" presId="urn:microsoft.com/office/officeart/2005/8/layout/vList5"/>
    <dgm:cxn modelId="{36C0D5B3-DE24-4F44-8C9B-1D19FDC8E1BA}" type="presParOf" srcId="{C6EE8589-2E05-4FD7-8983-EE0F808EBB20}" destId="{73D8B079-3319-4905-A237-AFA35028EF42}" srcOrd="2" destOrd="0" presId="urn:microsoft.com/office/officeart/2005/8/layout/vList5"/>
    <dgm:cxn modelId="{153FF688-2EC7-4C17-A1FD-573E87907F7F}" type="presParOf" srcId="{73D8B079-3319-4905-A237-AFA35028EF42}" destId="{F57EFBCE-CC27-4305-A3C6-3C1F536CCC6F}" srcOrd="0" destOrd="0" presId="urn:microsoft.com/office/officeart/2005/8/layout/vList5"/>
    <dgm:cxn modelId="{851E42AF-8CB0-47FE-AC98-92D6B8B7544B}" type="presParOf" srcId="{73D8B079-3319-4905-A237-AFA35028EF42}" destId="{678E2423-9705-4385-9DB8-77D39DF9C8CA}" srcOrd="1" destOrd="0" presId="urn:microsoft.com/office/officeart/2005/8/layout/vList5"/>
    <dgm:cxn modelId="{362E6CAE-F670-4FB9-A987-1978CE94CB65}" type="presParOf" srcId="{C6EE8589-2E05-4FD7-8983-EE0F808EBB20}" destId="{3B492DA0-1669-457A-B861-03CF60786672}" srcOrd="3" destOrd="0" presId="urn:microsoft.com/office/officeart/2005/8/layout/vList5"/>
    <dgm:cxn modelId="{8EA47F76-57DD-4A33-B723-506B3D7409A8}" type="presParOf" srcId="{C6EE8589-2E05-4FD7-8983-EE0F808EBB20}" destId="{E0F04AD6-F779-48D3-8AE9-94A73FE95982}" srcOrd="4" destOrd="0" presId="urn:microsoft.com/office/officeart/2005/8/layout/vList5"/>
    <dgm:cxn modelId="{33B54101-637B-4B93-9873-B9181BA161A9}" type="presParOf" srcId="{E0F04AD6-F779-48D3-8AE9-94A73FE95982}" destId="{95750E39-6EDB-45A2-8A05-FED17B1A27D4}" srcOrd="0" destOrd="0" presId="urn:microsoft.com/office/officeart/2005/8/layout/vList5"/>
    <dgm:cxn modelId="{30173CB1-F72A-4F15-B813-AA15BA3767B6}" type="presParOf" srcId="{E0F04AD6-F779-48D3-8AE9-94A73FE95982}" destId="{A7BF58C2-28BA-473A-B218-76A45CB6B17D}" srcOrd="1" destOrd="0" presId="urn:microsoft.com/office/officeart/2005/8/layout/vList5"/>
    <dgm:cxn modelId="{A0BB366E-AEDE-43EF-9E6A-C908D8AB8C07}" type="presParOf" srcId="{C6EE8589-2E05-4FD7-8983-EE0F808EBB20}" destId="{35B84D32-CDD9-4485-95A4-E537222DCBE6}" srcOrd="5" destOrd="0" presId="urn:microsoft.com/office/officeart/2005/8/layout/vList5"/>
    <dgm:cxn modelId="{21EF3F21-E91E-40DC-AB0B-07BD83A43BD1}" type="presParOf" srcId="{C6EE8589-2E05-4FD7-8983-EE0F808EBB20}" destId="{23DA472E-98F6-4DA5-809D-85ECF29C59A5}" srcOrd="6" destOrd="0" presId="urn:microsoft.com/office/officeart/2005/8/layout/vList5"/>
    <dgm:cxn modelId="{65FE7A5D-42DB-4D33-91EB-E818C6D07C01}" type="presParOf" srcId="{23DA472E-98F6-4DA5-809D-85ECF29C59A5}" destId="{D1E237ED-36E4-4D62-A14C-5FF534B80CC7}" srcOrd="0" destOrd="0" presId="urn:microsoft.com/office/officeart/2005/8/layout/vList5"/>
    <dgm:cxn modelId="{D63ABD64-4C1D-A843-9A8F-E321C6ED4C00}" type="presParOf" srcId="{23DA472E-98F6-4DA5-809D-85ECF29C59A5}" destId="{697BAF2D-2452-44BB-82EE-EFEBCF678B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54B00-7754-4659-8D01-D5C70B4E7756}">
      <dsp:nvSpPr>
        <dsp:cNvPr id="0" name=""/>
        <dsp:cNvSpPr/>
      </dsp:nvSpPr>
      <dsp:spPr>
        <a:xfrm rot="5400000">
          <a:off x="4330991" y="-2509513"/>
          <a:ext cx="718916" cy="587219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>
              <a:latin typeface="Bookman Old Style"/>
              <a:cs typeface="Bookman Old Style"/>
            </a:rPr>
            <a:t>Prácticas educativo- ambientales para el cuidado del agua en la vereda La Florida-</a:t>
          </a:r>
          <a:r>
            <a:rPr lang="es-CO" sz="1600" kern="1200" dirty="0" smtClean="0">
              <a:latin typeface="Bookman Old Style"/>
              <a:cs typeface="Bookman Old Style"/>
            </a:rPr>
            <a:t>San Antonio </a:t>
          </a:r>
          <a:r>
            <a:rPr lang="es-CO" sz="1600" kern="1200" dirty="0" smtClean="0">
              <a:latin typeface="Bookman Old Style"/>
              <a:cs typeface="Bookman Old Style"/>
            </a:rPr>
            <a:t>de Prado, Antioquia.</a:t>
          </a:r>
          <a:endParaRPr lang="es-CO" sz="1600" kern="1200" dirty="0">
            <a:latin typeface="Bookman Old Style"/>
            <a:cs typeface="Bookman Old Style"/>
          </a:endParaRPr>
        </a:p>
      </dsp:txBody>
      <dsp:txXfrm rot="-5400000">
        <a:off x="1754351" y="102222"/>
        <a:ext cx="5837103" cy="648726"/>
      </dsp:txXfrm>
    </dsp:sp>
    <dsp:sp modelId="{A7D9C824-C71A-42AD-A6D4-4AFF308D779D}">
      <dsp:nvSpPr>
        <dsp:cNvPr id="0" name=""/>
        <dsp:cNvSpPr/>
      </dsp:nvSpPr>
      <dsp:spPr>
        <a:xfrm>
          <a:off x="17107" y="1325"/>
          <a:ext cx="1737243" cy="8986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ookman Old Style"/>
              <a:cs typeface="Bookman Old Style"/>
            </a:rPr>
            <a:t>2016-2017</a:t>
          </a:r>
          <a:endParaRPr lang="es-CO" sz="1800" kern="1200" dirty="0">
            <a:latin typeface="Bookman Old Style"/>
            <a:cs typeface="Bookman Old Style"/>
          </a:endParaRPr>
        </a:p>
      </dsp:txBody>
      <dsp:txXfrm>
        <a:off x="60975" y="45193"/>
        <a:ext cx="1649507" cy="810909"/>
      </dsp:txXfrm>
    </dsp:sp>
    <dsp:sp modelId="{678E2423-9705-4385-9DB8-77D39DF9C8CA}">
      <dsp:nvSpPr>
        <dsp:cNvPr id="0" name=""/>
        <dsp:cNvSpPr/>
      </dsp:nvSpPr>
      <dsp:spPr>
        <a:xfrm rot="5400000">
          <a:off x="4250796" y="-1461818"/>
          <a:ext cx="896869" cy="591837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>
              <a:latin typeface="Bookman Old Style"/>
              <a:cs typeface="Bookman Old Style"/>
            </a:rPr>
            <a:t> La enseñanza de las ciencias naturales en contextos rurales: una revisión de la práctica a la luz del currículo de formación inicial.</a:t>
          </a:r>
          <a:endParaRPr lang="es-CO" sz="1600" kern="1200" dirty="0">
            <a:latin typeface="Bookman Old Style"/>
            <a:cs typeface="Bookman Old Style"/>
          </a:endParaRPr>
        </a:p>
      </dsp:txBody>
      <dsp:txXfrm rot="-5400000">
        <a:off x="1740045" y="1092715"/>
        <a:ext cx="5874589" cy="809305"/>
      </dsp:txXfrm>
    </dsp:sp>
    <dsp:sp modelId="{F57EFBCE-CC27-4305-A3C6-3C1F536CCC6F}">
      <dsp:nvSpPr>
        <dsp:cNvPr id="0" name=""/>
        <dsp:cNvSpPr/>
      </dsp:nvSpPr>
      <dsp:spPr>
        <a:xfrm>
          <a:off x="17107" y="944902"/>
          <a:ext cx="1722938" cy="11049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ookman Old Style"/>
              <a:cs typeface="Bookman Old Style"/>
            </a:rPr>
            <a:t>2016-2018</a:t>
          </a:r>
          <a:endParaRPr lang="es-CO" sz="1800" kern="1200" dirty="0">
            <a:latin typeface="Bookman Old Style"/>
            <a:cs typeface="Bookman Old Style"/>
          </a:endParaRPr>
        </a:p>
      </dsp:txBody>
      <dsp:txXfrm>
        <a:off x="71045" y="998840"/>
        <a:ext cx="1615062" cy="997053"/>
      </dsp:txXfrm>
    </dsp:sp>
    <dsp:sp modelId="{A7BF58C2-28BA-473A-B218-76A45CB6B17D}">
      <dsp:nvSpPr>
        <dsp:cNvPr id="0" name=""/>
        <dsp:cNvSpPr/>
      </dsp:nvSpPr>
      <dsp:spPr>
        <a:xfrm rot="5400000">
          <a:off x="4332651" y="-431254"/>
          <a:ext cx="718916" cy="595754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latin typeface="Bookman Old Style"/>
              <a:cs typeface="Bookman Old Style"/>
            </a:rPr>
            <a:t> </a:t>
          </a:r>
          <a:r>
            <a:rPr lang="es-CO" sz="1600" kern="1200" dirty="0" smtClean="0">
              <a:latin typeface="Bookman Old Style"/>
              <a:cs typeface="Bookman Old Style"/>
            </a:rPr>
            <a:t>Aportes </a:t>
          </a:r>
          <a:r>
            <a:rPr lang="es-CO" sz="1600" kern="1200" dirty="0" smtClean="0">
              <a:latin typeface="Bookman Old Style"/>
              <a:cs typeface="Bookman Old Style"/>
            </a:rPr>
            <a:t>a la formación en educación ambiental para la conservación de tortugas marinas.</a:t>
          </a:r>
          <a:endParaRPr lang="es-CO" sz="1600" kern="1200" dirty="0">
            <a:latin typeface="Bookman Old Style"/>
            <a:cs typeface="Bookman Old Style"/>
          </a:endParaRPr>
        </a:p>
      </dsp:txBody>
      <dsp:txXfrm rot="-5400000">
        <a:off x="1713336" y="2223156"/>
        <a:ext cx="5922453" cy="648726"/>
      </dsp:txXfrm>
    </dsp:sp>
    <dsp:sp modelId="{95750E39-6EDB-45A2-8A05-FED17B1A27D4}">
      <dsp:nvSpPr>
        <dsp:cNvPr id="0" name=""/>
        <dsp:cNvSpPr/>
      </dsp:nvSpPr>
      <dsp:spPr>
        <a:xfrm>
          <a:off x="1" y="2073026"/>
          <a:ext cx="1696228" cy="9055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ookman Old Style"/>
              <a:cs typeface="Bookman Old Style"/>
            </a:rPr>
            <a:t>2017-2018</a:t>
          </a:r>
          <a:endParaRPr lang="es-CO" sz="1800" kern="1200" dirty="0">
            <a:latin typeface="Bookman Old Style"/>
            <a:cs typeface="Bookman Old Style"/>
          </a:endParaRPr>
        </a:p>
      </dsp:txBody>
      <dsp:txXfrm>
        <a:off x="44204" y="2117229"/>
        <a:ext cx="1607822" cy="817104"/>
      </dsp:txXfrm>
    </dsp:sp>
    <dsp:sp modelId="{697BAF2D-2452-44BB-82EE-EFEBCF678B63}">
      <dsp:nvSpPr>
        <dsp:cNvPr id="0" name=""/>
        <dsp:cNvSpPr/>
      </dsp:nvSpPr>
      <dsp:spPr>
        <a:xfrm rot="5400000">
          <a:off x="4347083" y="542366"/>
          <a:ext cx="718916" cy="590432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>
              <a:latin typeface="Bookman Old Style"/>
              <a:cs typeface="Bookman Old Style"/>
            </a:rPr>
            <a:t>Sensibilización ambiental sobre los usos alternativos de la borra del café, en la Universidad de Antioquia</a:t>
          </a:r>
          <a:endParaRPr lang="es-CO" sz="1600" kern="1200" dirty="0">
            <a:latin typeface="Bookman Old Style"/>
            <a:cs typeface="Bookman Old Style"/>
          </a:endParaRPr>
        </a:p>
      </dsp:txBody>
      <dsp:txXfrm rot="-5400000">
        <a:off x="1754378" y="3170167"/>
        <a:ext cx="5869232" cy="648726"/>
      </dsp:txXfrm>
    </dsp:sp>
    <dsp:sp modelId="{D1E237ED-36E4-4D62-A14C-5FF534B80CC7}">
      <dsp:nvSpPr>
        <dsp:cNvPr id="0" name=""/>
        <dsp:cNvSpPr/>
      </dsp:nvSpPr>
      <dsp:spPr>
        <a:xfrm>
          <a:off x="17107" y="3045207"/>
          <a:ext cx="1737270" cy="89864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ookman Old Style"/>
              <a:cs typeface="Bookman Old Style"/>
            </a:rPr>
            <a:t>2019-2020</a:t>
          </a:r>
          <a:endParaRPr lang="es-CO" sz="1800" kern="1200" dirty="0">
            <a:latin typeface="Bookman Old Style"/>
            <a:cs typeface="Bookman Old Style"/>
          </a:endParaRPr>
        </a:p>
      </dsp:txBody>
      <dsp:txXfrm>
        <a:off x="60975" y="3089075"/>
        <a:ext cx="1649534" cy="81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2651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2d14efa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2d14efa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851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d14efaf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2d14efaf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0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2d14efaf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62d14efaf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29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2d14efaf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2d14efaf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216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d14efaf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2d14efaf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08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d14efaf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2d14efaf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0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d14efaf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2d14efaf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0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d14efaf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2d14efaf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08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d14efaf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2d14efaf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0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2d14efaf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2d14efaf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70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289405" y="511374"/>
            <a:ext cx="6140700" cy="51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SEMILLERO</a:t>
            </a:r>
            <a:endParaRPr sz="4400" dirty="0">
              <a:solidFill>
                <a:schemeClr val="accent5">
                  <a:lumMod val="75000"/>
                </a:schemeClr>
              </a:solidFill>
              <a:latin typeface="Bookman Old Style"/>
              <a:ea typeface="Times New Roman"/>
              <a:cs typeface="Bookman Old Style"/>
              <a:sym typeface="Times New Roman"/>
            </a:endParaRPr>
          </a:p>
        </p:txBody>
      </p:sp>
      <p:pic>
        <p:nvPicPr>
          <p:cNvPr id="8" name="Picture 2" descr="Resultado de imagen para SEMILLERO PIENCI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67" y="1434013"/>
            <a:ext cx="4435242" cy="290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150810_1659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6475"/>
            <a:ext cx="9144000" cy="2137025"/>
          </a:xfrm>
          <a:prstGeom prst="rect">
            <a:avLst/>
          </a:prstGeom>
        </p:spPr>
      </p:pic>
      <p:pic>
        <p:nvPicPr>
          <p:cNvPr id="6" name="Imagen 5" descr="trabajo en grupos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17" y="0"/>
            <a:ext cx="3969583" cy="297718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9243" y="0"/>
            <a:ext cx="137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2015</a:t>
            </a:r>
            <a:endParaRPr lang="pt-BR" sz="2800" b="1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pic>
        <p:nvPicPr>
          <p:cNvPr id="8" name="Imagen 7" descr="20151006_1200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79" y="0"/>
            <a:ext cx="1651622" cy="2936216"/>
          </a:xfrm>
          <a:prstGeom prst="rect">
            <a:avLst/>
          </a:prstGeom>
        </p:spPr>
      </p:pic>
      <p:pic>
        <p:nvPicPr>
          <p:cNvPr id="9" name="Imagen 8" descr="DSC0729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9" y="573585"/>
            <a:ext cx="3204802" cy="24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9243" y="0"/>
            <a:ext cx="137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2016</a:t>
            </a:r>
            <a:endParaRPr lang="pt-BR" sz="2800" b="1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Imagen 4" descr="20160811_1659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38" y="0"/>
            <a:ext cx="3730237" cy="2102830"/>
          </a:xfrm>
          <a:prstGeom prst="rect">
            <a:avLst/>
          </a:prstGeom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778"/>
            <a:ext cx="5076313" cy="2985722"/>
          </a:xfrm>
          <a:prstGeom prst="rect">
            <a:avLst/>
          </a:prstGeom>
        </p:spPr>
      </p:pic>
      <p:pic>
        <p:nvPicPr>
          <p:cNvPr id="9" name="Imagen 8" descr="oct 13 2016 (4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14" y="2348356"/>
            <a:ext cx="3726859" cy="2795144"/>
          </a:xfrm>
          <a:prstGeom prst="rect">
            <a:avLst/>
          </a:prstGeom>
        </p:spPr>
      </p:pic>
      <p:pic>
        <p:nvPicPr>
          <p:cNvPr id="10" name="Imagen 9" descr="DSC080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71" y="0"/>
            <a:ext cx="3112365" cy="233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9243" y="0"/>
            <a:ext cx="137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2017</a:t>
            </a:r>
            <a:endParaRPr lang="pt-BR" sz="2800" b="1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Imagen 4" descr="Nov 16 2017 semana maestra (8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99" y="1748074"/>
            <a:ext cx="4464767" cy="3348575"/>
          </a:xfrm>
          <a:prstGeom prst="rect">
            <a:avLst/>
          </a:prstGeom>
        </p:spPr>
      </p:pic>
      <p:pic>
        <p:nvPicPr>
          <p:cNvPr id="7" name="Imagen 6" descr="campamento sept 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59" y="0"/>
            <a:ext cx="2999811" cy="2999811"/>
          </a:xfrm>
          <a:prstGeom prst="rect">
            <a:avLst/>
          </a:prstGeom>
        </p:spPr>
      </p:pic>
      <p:pic>
        <p:nvPicPr>
          <p:cNvPr id="8" name="Imagen 7" descr="abril 6 (4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92" y="0"/>
            <a:ext cx="2469608" cy="1852206"/>
          </a:xfrm>
          <a:prstGeom prst="rect">
            <a:avLst/>
          </a:prstGeom>
        </p:spPr>
      </p:pic>
      <p:pic>
        <p:nvPicPr>
          <p:cNvPr id="9" name="Imagen 8" descr="junio 1 (7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228"/>
            <a:ext cx="3580363" cy="26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9243" y="0"/>
            <a:ext cx="137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2018</a:t>
            </a:r>
            <a:endParaRPr lang="pt-BR" sz="2800" b="1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pic>
        <p:nvPicPr>
          <p:cNvPr id="5" name="Imagen 4" descr="agosto 30 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97" y="2226062"/>
            <a:ext cx="4017381" cy="3013036"/>
          </a:xfrm>
          <a:prstGeom prst="rect">
            <a:avLst/>
          </a:prstGeom>
        </p:spPr>
      </p:pic>
      <p:pic>
        <p:nvPicPr>
          <p:cNvPr id="7" name="Imagen 6" descr="explorando la udea 04_09_2018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09" y="0"/>
            <a:ext cx="3525736" cy="2644302"/>
          </a:xfrm>
          <a:prstGeom prst="rect">
            <a:avLst/>
          </a:prstGeom>
        </p:spPr>
      </p:pic>
      <p:pic>
        <p:nvPicPr>
          <p:cNvPr id="6" name="Imagen 5" descr="IMG-20180823-WA000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/>
          <a:stretch/>
        </p:blipFill>
        <p:spPr>
          <a:xfrm>
            <a:off x="0" y="2089494"/>
            <a:ext cx="2720695" cy="3054006"/>
          </a:xfrm>
          <a:prstGeom prst="rect">
            <a:avLst/>
          </a:prstGeom>
        </p:spPr>
      </p:pic>
      <p:pic>
        <p:nvPicPr>
          <p:cNvPr id="8" name="Imagen 7" descr="IMG-20180517-WA00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27" y="0"/>
            <a:ext cx="3150173" cy="23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53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9243" y="0"/>
            <a:ext cx="137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2019</a:t>
            </a:r>
            <a:endParaRPr lang="pt-BR" sz="2800" b="1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pic>
        <p:nvPicPr>
          <p:cNvPr id="6" name="Imagen 5" descr="equipo proyecto borra de ca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26" y="0"/>
            <a:ext cx="3245202" cy="3245202"/>
          </a:xfrm>
          <a:prstGeom prst="rect">
            <a:avLst/>
          </a:prstGeom>
        </p:spPr>
      </p:pic>
      <p:pic>
        <p:nvPicPr>
          <p:cNvPr id="7" name="Imagen 6" descr="proy tortugas 18_03_2019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69" y="0"/>
            <a:ext cx="4194521" cy="2364558"/>
          </a:xfrm>
          <a:prstGeom prst="rect">
            <a:avLst/>
          </a:prstGeom>
        </p:spPr>
      </p:pic>
      <p:pic>
        <p:nvPicPr>
          <p:cNvPr id="5" name="Imagen 4" descr="IMG-20190325-WA0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733"/>
            <a:ext cx="3891790" cy="2687767"/>
          </a:xfrm>
          <a:prstGeom prst="rect">
            <a:avLst/>
          </a:prstGeom>
        </p:spPr>
      </p:pic>
      <p:pic>
        <p:nvPicPr>
          <p:cNvPr id="8" name="Imagen 7" descr="IMG-20191011-WA001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30269" r="17905" b="20611"/>
          <a:stretch/>
        </p:blipFill>
        <p:spPr>
          <a:xfrm>
            <a:off x="4096622" y="2616989"/>
            <a:ext cx="4793046" cy="25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n para SEMILLERO PIENCI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27"/>
            <a:ext cx="3563322" cy="23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547692" y="2353156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es-CO" sz="7000" b="1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GRACIAS</a:t>
            </a:r>
            <a:endParaRPr lang="es-CO" sz="7000" b="1" dirty="0">
              <a:solidFill>
                <a:srgbClr val="21655D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898101" y="3946821"/>
            <a:ext cx="6609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semilleropiencias@gmail.com</a:t>
            </a:r>
            <a:endParaRPr lang="pt-BR" sz="2000" b="1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95733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SEMILLERO PIENCI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80" y="0"/>
            <a:ext cx="1341120" cy="87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03039" y="479716"/>
            <a:ext cx="4126874" cy="678287"/>
          </a:xfrm>
        </p:spPr>
        <p:txBody>
          <a:bodyPr>
            <a:normAutofit/>
          </a:bodyPr>
          <a:lstStyle/>
          <a:p>
            <a:r>
              <a:rPr lang="es-CO" b="1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GENERALIDADES 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792478" y="1198279"/>
            <a:ext cx="73479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El </a:t>
            </a:r>
            <a:r>
              <a:rPr lang="es-CO" sz="1800" dirty="0">
                <a:solidFill>
                  <a:srgbClr val="21655D"/>
                </a:solidFill>
                <a:latin typeface="Bookman Old Style"/>
                <a:cs typeface="Bookman Old Style"/>
              </a:rPr>
              <a:t>Semillero se conformó gracias al apoyo obtenido a través de la convocatoria del segundo semestre del 2015 – 02, aprobada por el Comité Técnico de Investigaciones en acta N°198 del 23 de abril del mismo año.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CO" sz="1800" dirty="0">
              <a:solidFill>
                <a:srgbClr val="21655D"/>
              </a:solidFill>
              <a:latin typeface="Bookman Old Style"/>
              <a:cs typeface="Bookman Old Style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La </a:t>
            </a:r>
            <a:r>
              <a:rPr lang="es-CO" sz="1800" dirty="0">
                <a:solidFill>
                  <a:srgbClr val="21655D"/>
                </a:solidFill>
                <a:latin typeface="Bookman Old Style"/>
                <a:cs typeface="Bookman Old Style"/>
              </a:rPr>
              <a:t>propuesta de formación incluye que cada cohorte participe de un proceso de aproximadamente dos </a:t>
            </a:r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años.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CO" sz="1800" dirty="0">
              <a:solidFill>
                <a:srgbClr val="21655D"/>
              </a:solidFill>
              <a:latin typeface="Bookman Old Style"/>
              <a:cs typeface="Bookman Old Style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O" sz="1800" dirty="0">
                <a:solidFill>
                  <a:srgbClr val="21655D"/>
                </a:solidFill>
                <a:latin typeface="Bookman Old Style"/>
                <a:cs typeface="Bookman Old Style"/>
              </a:rPr>
              <a:t>Se realiza diferentes ejercicios que permitan acercar a los integrantes a las discusiones sobre </a:t>
            </a:r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la Investigación </a:t>
            </a:r>
            <a:r>
              <a:rPr lang="es-CO" sz="1800" dirty="0">
                <a:solidFill>
                  <a:srgbClr val="21655D"/>
                </a:solidFill>
                <a:latin typeface="Bookman Old Style"/>
                <a:cs typeface="Bookman Old Style"/>
              </a:rPr>
              <a:t>en </a:t>
            </a:r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educación en el </a:t>
            </a:r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área de ciencias naturales y educación ambiental</a:t>
            </a:r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. </a:t>
            </a:r>
            <a:endParaRPr lang="es-CO" sz="1800" dirty="0">
              <a:solidFill>
                <a:srgbClr val="21655D"/>
              </a:solidFill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SEMILLERO PIENCI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15" y="0"/>
            <a:ext cx="1354385" cy="8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977825" y="391950"/>
            <a:ext cx="3420523" cy="600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PROPÓSITOS</a:t>
            </a:r>
            <a:endParaRPr lang="es-CO" sz="3200" b="1" dirty="0">
              <a:solidFill>
                <a:schemeClr val="accent5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96008" y="1065233"/>
            <a:ext cx="4123932" cy="676482"/>
          </a:xfrm>
          <a:prstGeom prst="round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Promover una formación integral de maestros-investigadores</a:t>
            </a:r>
            <a:endParaRPr lang="es-CO" sz="1800" dirty="0">
              <a:solidFill>
                <a:srgbClr val="21655D"/>
              </a:solidFill>
              <a:latin typeface="Bookman Old Style"/>
              <a:cs typeface="Bookman Old Style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46635" y="1913328"/>
            <a:ext cx="4752081" cy="804379"/>
          </a:xfrm>
          <a:prstGeom prst="round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Fomentar del desarrollo de habilidades y competencias propias de investigación </a:t>
            </a:r>
            <a:endParaRPr lang="es-CO" sz="1800" dirty="0">
              <a:solidFill>
                <a:srgbClr val="21655D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738426" y="4157176"/>
            <a:ext cx="3661046" cy="573751"/>
          </a:xfrm>
          <a:prstGeom prst="round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Propiciar el trabajo en equipo </a:t>
            </a:r>
            <a:endParaRPr lang="es-CO" sz="1800" dirty="0">
              <a:solidFill>
                <a:srgbClr val="21655D"/>
              </a:solidFill>
              <a:latin typeface="Bookman Old Style"/>
              <a:cs typeface="Bookman Old Style"/>
            </a:endParaRPr>
          </a:p>
        </p:txBody>
      </p:sp>
      <p:sp>
        <p:nvSpPr>
          <p:cNvPr id="9" name="Rectángulo redondeado 11"/>
          <p:cNvSpPr/>
          <p:nvPr/>
        </p:nvSpPr>
        <p:spPr>
          <a:xfrm>
            <a:off x="3318263" y="3046410"/>
            <a:ext cx="5257331" cy="763843"/>
          </a:xfrm>
          <a:prstGeom prst="round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800" dirty="0" smtClean="0">
                <a:solidFill>
                  <a:srgbClr val="21655D"/>
                </a:solidFill>
                <a:latin typeface="Bookman Old Style"/>
                <a:cs typeface="Bookman Old Style"/>
              </a:rPr>
              <a:t>Contribuir a la formulación de propuestas y al desarrollo de trabajos de Investigación </a:t>
            </a:r>
            <a:endParaRPr lang="es-CO" sz="1800" dirty="0">
              <a:solidFill>
                <a:srgbClr val="21655D"/>
              </a:solidFill>
              <a:latin typeface="Bookman Old Style"/>
              <a:cs typeface="Bookman Old Style"/>
            </a:endParaRPr>
          </a:p>
        </p:txBody>
      </p:sp>
      <p:pic>
        <p:nvPicPr>
          <p:cNvPr id="12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39" y="3101525"/>
            <a:ext cx="2499055" cy="1866969"/>
          </a:xfrm>
          <a:prstGeom prst="rect">
            <a:avLst/>
          </a:prstGeom>
        </p:spPr>
      </p:pic>
      <p:pic>
        <p:nvPicPr>
          <p:cNvPr id="13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333" y="1211287"/>
            <a:ext cx="2765321" cy="1558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SEMILLERO PIENCI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15" y="0"/>
            <a:ext cx="1354385" cy="8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270589" y="361894"/>
            <a:ext cx="4924933" cy="1074536"/>
          </a:xfrm>
        </p:spPr>
        <p:txBody>
          <a:bodyPr/>
          <a:lstStyle/>
          <a:p>
            <a:pPr algn="ctr"/>
            <a:r>
              <a:rPr lang="es-CO" b="1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METODOLOGÍA</a:t>
            </a:r>
            <a:endParaRPr lang="es-CO" b="1" dirty="0">
              <a:solidFill>
                <a:schemeClr val="accent5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881488" y="1031721"/>
            <a:ext cx="7192045" cy="172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" indent="0" algn="just">
              <a:buFont typeface="Arial"/>
              <a:buNone/>
            </a:pPr>
            <a:r>
              <a:rPr lang="es-CO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Se espera que los integrantes del semillero aprendan a trabajar en equipo y de manera colaborativa, como estrategia de formación de maestros – investigadores. </a:t>
            </a:r>
            <a:r>
              <a:rPr lang="es-CO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Encuentros quincenales jueves 4:00 – 6:00 pm. </a:t>
            </a:r>
            <a:endParaRPr lang="es-CO" dirty="0">
              <a:solidFill>
                <a:schemeClr val="accent5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7" y="3286578"/>
            <a:ext cx="3294018" cy="185692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51242" y="2758677"/>
            <a:ext cx="4519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Tx/>
              <a:buFont typeface="Wingdings" charset="2"/>
              <a:buChar char="§"/>
            </a:pP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Lectura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y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discusi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ón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de textos</a:t>
            </a:r>
          </a:p>
          <a:p>
            <a:pPr marL="285750" indent="-285750">
              <a:buClrTx/>
              <a:buFont typeface="Wingdings" charset="2"/>
              <a:buChar char="§"/>
            </a:pP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Exposiciones</a:t>
            </a:r>
            <a:endParaRPr lang="pt-BR" sz="1600" b="1" dirty="0" smtClean="0">
              <a:solidFill>
                <a:srgbClr val="00717D"/>
              </a:solidFill>
              <a:latin typeface="Bookman Old Style"/>
              <a:cs typeface="Bookman Old Style"/>
            </a:endParaRPr>
          </a:p>
          <a:p>
            <a:pPr marL="285750" indent="-285750">
              <a:buClrTx/>
              <a:buFont typeface="Wingdings" charset="2"/>
              <a:buChar char="§"/>
            </a:pP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Preparación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de 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ponencias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para eventos</a:t>
            </a:r>
          </a:p>
          <a:p>
            <a:pPr marL="285750" indent="-285750">
              <a:buClrTx/>
              <a:buFont typeface="Wingdings" charset="2"/>
              <a:buChar char="§"/>
            </a:pP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Conversatorios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con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profesores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nacionales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e </a:t>
            </a: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internacionales</a:t>
            </a:r>
            <a:endParaRPr lang="pt-BR" sz="1600" b="1" dirty="0" smtClean="0">
              <a:solidFill>
                <a:srgbClr val="00717D"/>
              </a:solidFill>
              <a:latin typeface="Bookman Old Style"/>
              <a:cs typeface="Bookman Old Style"/>
            </a:endParaRPr>
          </a:p>
          <a:p>
            <a:pPr marL="285750" indent="-285750">
              <a:buClrTx/>
              <a:buFont typeface="Wingdings" charset="2"/>
              <a:buChar char="§"/>
            </a:pPr>
            <a:endParaRPr lang="pt-BR" sz="1600" b="1" dirty="0" smtClean="0">
              <a:solidFill>
                <a:srgbClr val="00717D"/>
              </a:solidFill>
              <a:latin typeface="Bookman Old Style"/>
              <a:cs typeface="Bookman Old Style"/>
            </a:endParaRPr>
          </a:p>
          <a:p>
            <a:pPr marL="285750" indent="-285750">
              <a:buClrTx/>
              <a:buFont typeface="Wingdings" charset="2"/>
              <a:buChar char="§"/>
            </a:pPr>
            <a:r>
              <a:rPr lang="pt-BR" sz="1600" b="1" dirty="0" err="1" smtClean="0">
                <a:solidFill>
                  <a:srgbClr val="00717D"/>
                </a:solidFill>
                <a:latin typeface="Bookman Old Style"/>
                <a:cs typeface="Bookman Old Style"/>
              </a:rPr>
              <a:t>Diseño</a:t>
            </a:r>
            <a:r>
              <a:rPr lang="pt-BR" sz="16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 </a:t>
            </a:r>
            <a:r>
              <a:rPr lang="pt-BR" sz="1600" b="1" dirty="0" err="1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y</a:t>
            </a:r>
            <a:r>
              <a:rPr lang="pt-BR" sz="1600" b="1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pt-BR" sz="1600" b="1" dirty="0" err="1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desarrollo</a:t>
            </a:r>
            <a:r>
              <a:rPr lang="pt-BR" sz="1600" b="1" dirty="0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 de </a:t>
            </a:r>
            <a:r>
              <a:rPr lang="pt-BR" sz="1600" b="1" dirty="0" err="1" smtClean="0">
                <a:solidFill>
                  <a:schemeClr val="accent5">
                    <a:lumMod val="75000"/>
                  </a:schemeClr>
                </a:solidFill>
                <a:latin typeface="Bookman Old Style"/>
                <a:cs typeface="Bookman Old Style"/>
              </a:rPr>
              <a:t>proyectos</a:t>
            </a:r>
            <a:endParaRPr lang="pt-BR" sz="1600" b="1" dirty="0">
              <a:solidFill>
                <a:schemeClr val="accent5">
                  <a:lumMod val="75000"/>
                </a:schemeClr>
              </a:solidFill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SEMILLERO PIENCI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11" y="0"/>
            <a:ext cx="1155589" cy="7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675500" y="256867"/>
            <a:ext cx="2634887" cy="678180"/>
          </a:xfrm>
        </p:spPr>
        <p:txBody>
          <a:bodyPr/>
          <a:lstStyle/>
          <a:p>
            <a:r>
              <a:rPr lang="es-CO" b="1" dirty="0">
                <a:solidFill>
                  <a:srgbClr val="006F6C"/>
                </a:solidFill>
                <a:latin typeface="Bookman Old Style"/>
                <a:cs typeface="Bookman Old Style"/>
              </a:rPr>
              <a:t>PROYECTOS</a:t>
            </a:r>
            <a:endParaRPr lang="es-CO" b="1" dirty="0">
              <a:latin typeface="Bookman Old Style"/>
              <a:cs typeface="Bookman Old Style"/>
            </a:endParaRPr>
          </a:p>
        </p:txBody>
      </p:sp>
      <p:graphicFrame>
        <p:nvGraphicFramePr>
          <p:cNvPr id="6" name="Marcador de conteni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650416"/>
              </p:ext>
            </p:extLst>
          </p:nvPr>
        </p:nvGraphicFramePr>
        <p:xfrm>
          <a:off x="832980" y="897333"/>
          <a:ext cx="7687991" cy="3945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6793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 txBox="1">
            <a:spLocks/>
          </p:cNvSpPr>
          <p:nvPr/>
        </p:nvSpPr>
        <p:spPr>
          <a:xfrm>
            <a:off x="696426" y="1333689"/>
            <a:ext cx="7961100" cy="618401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s-CO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V Congreso Nacional de Investigación en Educación en Ciencias y Tecnología, en Neiva, organizado por </a:t>
            </a:r>
            <a:r>
              <a:rPr lang="es-CO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Educyt (Agosto </a:t>
            </a:r>
            <a:r>
              <a:rPr lang="es-CO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2016)</a:t>
            </a:r>
            <a:endParaRPr lang="es-CO" b="1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sp>
        <p:nvSpPr>
          <p:cNvPr id="7" name="CuadroTexto 8"/>
          <p:cNvSpPr txBox="1"/>
          <p:nvPr/>
        </p:nvSpPr>
        <p:spPr>
          <a:xfrm>
            <a:off x="805692" y="2042977"/>
            <a:ext cx="38664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rgbClr val="006F6C"/>
                </a:solidFill>
                <a:latin typeface="Bookman Old Style"/>
                <a:cs typeface="Bookman Old Style"/>
              </a:rPr>
              <a:t>El </a:t>
            </a:r>
            <a:r>
              <a:rPr lang="es-CO" sz="1600" dirty="0">
                <a:solidFill>
                  <a:srgbClr val="006F6C"/>
                </a:solidFill>
                <a:latin typeface="Bookman Old Style"/>
                <a:cs typeface="Bookman Old Style"/>
              </a:rPr>
              <a:t>sentir del maestro novel en contextos rurales: Vivencias en educación ambiental y educación en </a:t>
            </a:r>
            <a:r>
              <a:rPr lang="es-CO" sz="1600" dirty="0" smtClean="0">
                <a:solidFill>
                  <a:srgbClr val="006F6C"/>
                </a:solidFill>
                <a:latin typeface="Bookman Old Style"/>
                <a:cs typeface="Bookman Old Style"/>
              </a:rPr>
              <a:t>ciencias.</a:t>
            </a:r>
          </a:p>
          <a:p>
            <a:pPr algn="just"/>
            <a:endParaRPr lang="es-CO" sz="1600" dirty="0" smtClean="0">
              <a:solidFill>
                <a:srgbClr val="006F6C"/>
              </a:solidFill>
              <a:latin typeface="Bookman Old Style"/>
              <a:cs typeface="Bookman Old Styl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rgbClr val="006F6C"/>
                </a:solidFill>
                <a:latin typeface="Bookman Old Style"/>
                <a:cs typeface="Bookman Old Style"/>
              </a:rPr>
              <a:t>La </a:t>
            </a:r>
            <a:r>
              <a:rPr lang="es-CO" sz="1600" dirty="0">
                <a:solidFill>
                  <a:srgbClr val="006F6C"/>
                </a:solidFill>
                <a:latin typeface="Bookman Old Style"/>
                <a:cs typeface="Bookman Old Style"/>
              </a:rPr>
              <a:t>pregunta en el aula: una alternativa para promover espacios favorables de enseñanza y aprendizaje en la clase de ciencias.</a:t>
            </a:r>
          </a:p>
          <a:p>
            <a:endParaRPr lang="es-CO" dirty="0">
              <a:latin typeface="Bookman Old Style"/>
              <a:cs typeface="Bookman Old Style"/>
            </a:endParaRPr>
          </a:p>
        </p:txBody>
      </p:sp>
      <p:pic>
        <p:nvPicPr>
          <p:cNvPr id="8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04" y="2328059"/>
            <a:ext cx="3627453" cy="2133550"/>
          </a:xfrm>
          <a:prstGeom prst="rect">
            <a:avLst/>
          </a:prstGeom>
        </p:spPr>
      </p:pic>
      <p:sp>
        <p:nvSpPr>
          <p:cNvPr id="9" name="1 Rectángulo"/>
          <p:cNvSpPr/>
          <p:nvPr/>
        </p:nvSpPr>
        <p:spPr>
          <a:xfrm>
            <a:off x="806839" y="289975"/>
            <a:ext cx="7414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rgbClr val="006F6C"/>
                </a:solidFill>
                <a:latin typeface="Bookman Old Style"/>
                <a:cs typeface="Bookman Old Style"/>
              </a:rPr>
              <a:t>PARTICIPACIÓN EN EVENTOS</a:t>
            </a:r>
            <a:endParaRPr lang="es-ES" sz="36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87943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 txBox="1">
            <a:spLocks/>
          </p:cNvSpPr>
          <p:nvPr/>
        </p:nvSpPr>
        <p:spPr>
          <a:xfrm>
            <a:off x="710081" y="1051575"/>
            <a:ext cx="8083999" cy="1013532"/>
          </a:xfrm>
          <a:prstGeom prst="roundRect">
            <a:avLst/>
          </a:prstGeom>
          <a:solidFill>
            <a:srgbClr val="FFFFFF"/>
          </a:solidFill>
          <a:ln>
            <a:solidFill>
              <a:srgbClr val="007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ctr">
              <a:buNone/>
            </a:pPr>
            <a:r>
              <a:rPr lang="es-CO" sz="1800" b="1" dirty="0">
                <a:solidFill>
                  <a:srgbClr val="00717D"/>
                </a:solidFill>
                <a:latin typeface="Bookman Old Style"/>
                <a:cs typeface="Bookman Old Style"/>
              </a:rPr>
              <a:t>​IV Congreso Nacional de Investigación en Enseñanza de la Biología y IX Encuentro Nacional de Experiencias en Enseñanza de la Biología y la Educación </a:t>
            </a:r>
            <a:r>
              <a:rPr lang="es-CO" sz="18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Ambiental (Bogotá, </a:t>
            </a:r>
            <a:r>
              <a:rPr lang="es-CO" sz="1800" b="1" dirty="0">
                <a:solidFill>
                  <a:srgbClr val="00717D"/>
                </a:solidFill>
                <a:latin typeface="Bookman Old Style"/>
                <a:cs typeface="Bookman Old Style"/>
              </a:rPr>
              <a:t>2017</a:t>
            </a:r>
            <a:r>
              <a:rPr lang="es-CO" sz="1800" b="1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.)</a:t>
            </a:r>
            <a:r>
              <a:rPr lang="es-CO" sz="1800" b="1" dirty="0">
                <a:solidFill>
                  <a:srgbClr val="00717D"/>
                </a:solidFill>
                <a:latin typeface="Bookman Old Style"/>
                <a:cs typeface="Bookman Old Style"/>
              </a:rPr>
              <a:t> 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017142" y="2155601"/>
            <a:ext cx="3819107" cy="21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600" dirty="0" smtClean="0">
                <a:solidFill>
                  <a:srgbClr val="006F6C"/>
                </a:solidFill>
                <a:latin typeface="Bookman Old Style"/>
                <a:cs typeface="Bookman Old Style"/>
              </a:rPr>
              <a:t>Prácticas educativo-ambientales para el cuidado del agua en la vereda La Florida-San Antonio de Prado, Antioquia.</a:t>
            </a:r>
          </a:p>
          <a:p>
            <a:r>
              <a:rPr lang="es-CO" sz="1600" dirty="0" smtClean="0">
                <a:solidFill>
                  <a:srgbClr val="006F6C"/>
                </a:solidFill>
                <a:latin typeface="Bookman Old Style"/>
                <a:cs typeface="Bookman Old Style"/>
              </a:rPr>
              <a:t>Taller: Hidrocarburos como asunto </a:t>
            </a:r>
            <a:r>
              <a:rPr lang="es-CO" sz="1600" dirty="0" err="1" smtClean="0">
                <a:solidFill>
                  <a:srgbClr val="006F6C"/>
                </a:solidFill>
                <a:latin typeface="Bookman Old Style"/>
                <a:cs typeface="Bookman Old Style"/>
              </a:rPr>
              <a:t>sociocientífico</a:t>
            </a:r>
            <a:r>
              <a:rPr lang="es-CO" sz="1600" dirty="0" smtClean="0">
                <a:solidFill>
                  <a:srgbClr val="006F6C"/>
                </a:solidFill>
                <a:latin typeface="Bookman Old Style"/>
                <a:cs typeface="Bookman Old Style"/>
              </a:rPr>
              <a:t>, una propuesta de enseñanza de la química</a:t>
            </a:r>
          </a:p>
          <a:p>
            <a:pPr marL="34290" indent="0">
              <a:buFont typeface="Arial"/>
              <a:buNone/>
            </a:pPr>
            <a:endParaRPr lang="es-CO" dirty="0">
              <a:latin typeface="Bookman Old Style"/>
              <a:cs typeface="Bookman Old Style"/>
            </a:endParaRPr>
          </a:p>
        </p:txBody>
      </p:sp>
      <p:pic>
        <p:nvPicPr>
          <p:cNvPr id="8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42" y="2283639"/>
            <a:ext cx="3581981" cy="2264082"/>
          </a:xfrm>
          <a:prstGeom prst="rect">
            <a:avLst/>
          </a:prstGeom>
        </p:spPr>
      </p:pic>
      <p:sp>
        <p:nvSpPr>
          <p:cNvPr id="9" name="1 Rectángulo"/>
          <p:cNvSpPr/>
          <p:nvPr/>
        </p:nvSpPr>
        <p:spPr>
          <a:xfrm>
            <a:off x="806839" y="289975"/>
            <a:ext cx="7414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rgbClr val="006F6C"/>
                </a:solidFill>
                <a:latin typeface="Bookman Old Style"/>
                <a:cs typeface="Bookman Old Style"/>
              </a:rPr>
              <a:t>PARTICIPACIÓN EN EVENTOS</a:t>
            </a:r>
            <a:endParaRPr lang="es-ES" sz="36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879431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 txBox="1">
            <a:spLocks/>
          </p:cNvSpPr>
          <p:nvPr/>
        </p:nvSpPr>
        <p:spPr>
          <a:xfrm>
            <a:off x="732036" y="1095647"/>
            <a:ext cx="3589585" cy="1509066"/>
          </a:xfrm>
          <a:prstGeom prst="roundRect">
            <a:avLst/>
          </a:prstGeom>
          <a:solidFill>
            <a:srgbClr val="FFFFFF"/>
          </a:solidFill>
          <a:ln>
            <a:solidFill>
              <a:srgbClr val="007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ctr">
              <a:spcBef>
                <a:spcPts val="0"/>
              </a:spcBef>
              <a:buNone/>
            </a:pPr>
            <a:r>
              <a:rPr lang="es-CO" sz="1600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VI Congreso Nacional de Investigación en Educación en Ciencias y Tecnología, en Tunja, organizado por Educyt. </a:t>
            </a:r>
            <a:endParaRPr lang="es-CO" sz="1600" dirty="0" smtClean="0">
              <a:solidFill>
                <a:srgbClr val="00717D"/>
              </a:solidFill>
              <a:latin typeface="Bookman Old Style"/>
              <a:cs typeface="Bookman Old Style"/>
            </a:endParaRPr>
          </a:p>
          <a:p>
            <a:pPr marL="34290" indent="0" algn="ctr">
              <a:spcBef>
                <a:spcPts val="0"/>
              </a:spcBef>
              <a:buNone/>
            </a:pPr>
            <a:r>
              <a:rPr lang="es-CO" sz="1600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(A</a:t>
            </a:r>
            <a:r>
              <a:rPr lang="es-CO" sz="1600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gosto </a:t>
            </a:r>
            <a:r>
              <a:rPr lang="es-CO" sz="1600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2018)</a:t>
            </a:r>
            <a:endParaRPr lang="es-CO" sz="1600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2" t="9953" r="1002" b="29578"/>
          <a:stretch/>
        </p:blipFill>
        <p:spPr>
          <a:xfrm>
            <a:off x="5439720" y="2108249"/>
            <a:ext cx="2672439" cy="2780894"/>
          </a:xfrm>
          <a:prstGeom prst="rect">
            <a:avLst/>
          </a:prstGeom>
        </p:spPr>
      </p:pic>
      <p:sp>
        <p:nvSpPr>
          <p:cNvPr id="8" name="Marcador de contenido 5"/>
          <p:cNvSpPr txBox="1">
            <a:spLocks/>
          </p:cNvSpPr>
          <p:nvPr/>
        </p:nvSpPr>
        <p:spPr>
          <a:xfrm>
            <a:off x="4937900" y="1007630"/>
            <a:ext cx="3589585" cy="864604"/>
          </a:xfrm>
          <a:prstGeom prst="roundRect">
            <a:avLst/>
          </a:prstGeom>
          <a:solidFill>
            <a:srgbClr val="FFFFFF"/>
          </a:solidFill>
          <a:ln>
            <a:solidFill>
              <a:srgbClr val="007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ctr">
              <a:buNone/>
            </a:pPr>
            <a:r>
              <a:rPr lang="es-CO" sz="1600" dirty="0">
                <a:solidFill>
                  <a:srgbClr val="00717D"/>
                </a:solidFill>
                <a:latin typeface="Bookman Old Style"/>
                <a:cs typeface="Bookman Old Style"/>
              </a:rPr>
              <a:t>V Congreso Colombiano de </a:t>
            </a:r>
            <a:r>
              <a:rPr lang="es-CO" sz="1600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Zoología</a:t>
            </a:r>
            <a:r>
              <a:rPr lang="es-CO" sz="1600" dirty="0">
                <a:solidFill>
                  <a:srgbClr val="00717D"/>
                </a:solidFill>
                <a:latin typeface="Bookman Old Style"/>
                <a:cs typeface="Bookman Old Style"/>
              </a:rPr>
              <a:t> </a:t>
            </a:r>
            <a:r>
              <a:rPr lang="es-CO" sz="1600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(Bogotá</a:t>
            </a:r>
            <a:r>
              <a:rPr lang="es-CO" sz="1600" dirty="0">
                <a:solidFill>
                  <a:srgbClr val="00717D"/>
                </a:solidFill>
                <a:latin typeface="Bookman Old Style"/>
                <a:cs typeface="Bookman Old Style"/>
              </a:rPr>
              <a:t>, 2018</a:t>
            </a:r>
            <a:r>
              <a:rPr lang="es-CO" sz="1600" dirty="0" smtClean="0">
                <a:solidFill>
                  <a:srgbClr val="00717D"/>
                </a:solidFill>
                <a:latin typeface="Bookman Old Style"/>
                <a:cs typeface="Bookman Old Style"/>
              </a:rPr>
              <a:t>.)</a:t>
            </a:r>
            <a:endParaRPr lang="es-CO" sz="1600" dirty="0">
              <a:solidFill>
                <a:srgbClr val="00717D"/>
              </a:solidFill>
              <a:latin typeface="Bookman Old Style"/>
              <a:cs typeface="Bookman Old Style"/>
            </a:endParaRPr>
          </a:p>
        </p:txBody>
      </p:sp>
      <p:sp>
        <p:nvSpPr>
          <p:cNvPr id="9" name="1 Rectángulo"/>
          <p:cNvSpPr/>
          <p:nvPr/>
        </p:nvSpPr>
        <p:spPr>
          <a:xfrm>
            <a:off x="806839" y="289975"/>
            <a:ext cx="7414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rgbClr val="006F6C"/>
                </a:solidFill>
                <a:latin typeface="Bookman Old Style"/>
                <a:cs typeface="Bookman Old Style"/>
              </a:rPr>
              <a:t>PARTICIPACIÓN EN EVENTOS</a:t>
            </a:r>
            <a:endParaRPr lang="es-ES" sz="3600" b="1" dirty="0">
              <a:latin typeface="Bookman Old Style"/>
              <a:cs typeface="Bookman Old Style"/>
            </a:endParaRPr>
          </a:p>
        </p:txBody>
      </p:sp>
      <p:pic>
        <p:nvPicPr>
          <p:cNvPr id="10" name="Imagen 9" descr="IMG-20180822-WA0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5" y="2774661"/>
            <a:ext cx="3158452" cy="23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3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 txBox="1">
            <a:spLocks/>
          </p:cNvSpPr>
          <p:nvPr/>
        </p:nvSpPr>
        <p:spPr>
          <a:xfrm>
            <a:off x="5362004" y="1170696"/>
            <a:ext cx="3049726" cy="1312645"/>
          </a:xfrm>
          <a:prstGeom prst="roundRect">
            <a:avLst/>
          </a:prstGeom>
          <a:solidFill>
            <a:srgbClr val="FFFFFF"/>
          </a:solidFill>
          <a:ln>
            <a:solidFill>
              <a:srgbClr val="007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es-CO" sz="1800" b="1" dirty="0">
                <a:solidFill>
                  <a:srgbClr val="00717D"/>
                </a:solidFill>
                <a:latin typeface="Corbel" pitchFamily="34" charset="0"/>
              </a:rPr>
              <a:t>Campamento de Vicerrectoría de </a:t>
            </a:r>
            <a:r>
              <a:rPr lang="es-CO" sz="1800" b="1" dirty="0" smtClean="0">
                <a:solidFill>
                  <a:srgbClr val="00717D"/>
                </a:solidFill>
                <a:latin typeface="Corbel" pitchFamily="34" charset="0"/>
              </a:rPr>
              <a:t>Investigación </a:t>
            </a:r>
            <a:endParaRPr lang="es-CO" sz="1800" b="1" dirty="0" smtClean="0">
              <a:solidFill>
                <a:srgbClr val="00717D"/>
              </a:solidFill>
              <a:latin typeface="Corbel" pitchFamily="34" charset="0"/>
            </a:endParaRPr>
          </a:p>
          <a:p>
            <a:pPr marL="3429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es-CO" sz="1800" b="1" dirty="0" smtClean="0">
                <a:solidFill>
                  <a:srgbClr val="00717D"/>
                </a:solidFill>
                <a:latin typeface="Corbel" pitchFamily="34" charset="0"/>
              </a:rPr>
              <a:t>(</a:t>
            </a:r>
            <a:r>
              <a:rPr lang="es-CO" sz="1800" b="1" dirty="0" smtClean="0">
                <a:solidFill>
                  <a:srgbClr val="00717D"/>
                </a:solidFill>
                <a:latin typeface="Corbel" pitchFamily="34" charset="0"/>
              </a:rPr>
              <a:t>San Jerónimo, 2019)</a:t>
            </a:r>
            <a:endParaRPr lang="es-CO" sz="1800" b="1" dirty="0">
              <a:solidFill>
                <a:srgbClr val="00717D"/>
              </a:solidFill>
              <a:latin typeface="Corbel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Marcador de contenido 5"/>
          <p:cNvSpPr txBox="1">
            <a:spLocks/>
          </p:cNvSpPr>
          <p:nvPr/>
        </p:nvSpPr>
        <p:spPr>
          <a:xfrm>
            <a:off x="691305" y="1232203"/>
            <a:ext cx="3470417" cy="1274996"/>
          </a:xfrm>
          <a:prstGeom prst="roundRect">
            <a:avLst/>
          </a:prstGeom>
          <a:solidFill>
            <a:srgbClr val="FFFFFF"/>
          </a:solidFill>
          <a:ln>
            <a:solidFill>
              <a:srgbClr val="007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ctr">
              <a:buNone/>
            </a:pPr>
            <a:r>
              <a:rPr lang="es-CO" sz="1800" b="1" dirty="0">
                <a:solidFill>
                  <a:srgbClr val="00717D"/>
                </a:solidFill>
                <a:latin typeface="Corbel" pitchFamily="34" charset="0"/>
              </a:rPr>
              <a:t>IV Congreso Internacional de Investigación Educativa, Chihuahua, 2018</a:t>
            </a:r>
            <a:r>
              <a:rPr lang="es-CO" sz="1800" b="1" dirty="0" smtClean="0">
                <a:solidFill>
                  <a:srgbClr val="00717D"/>
                </a:solidFill>
                <a:latin typeface="Corbel" pitchFamily="34" charset="0"/>
              </a:rPr>
              <a:t>.</a:t>
            </a:r>
            <a:endParaRPr lang="es-CO" sz="1800" b="1" dirty="0">
              <a:solidFill>
                <a:srgbClr val="00717D"/>
              </a:solidFill>
              <a:latin typeface="Corbel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82" y="2515319"/>
            <a:ext cx="3565742" cy="2373823"/>
          </a:xfrm>
          <a:prstGeom prst="rect">
            <a:avLst/>
          </a:prstGeom>
        </p:spPr>
      </p:pic>
      <p:sp>
        <p:nvSpPr>
          <p:cNvPr id="9" name="1 Rectángulo"/>
          <p:cNvSpPr/>
          <p:nvPr/>
        </p:nvSpPr>
        <p:spPr>
          <a:xfrm>
            <a:off x="806839" y="289975"/>
            <a:ext cx="7414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rgbClr val="006F6C"/>
                </a:solidFill>
                <a:latin typeface="Bookman Old Style"/>
                <a:cs typeface="Bookman Old Style"/>
              </a:rPr>
              <a:t>PARTICIPACIÓN EN EVENTOS</a:t>
            </a:r>
            <a:endParaRPr lang="es-ES" sz="3600" b="1" dirty="0">
              <a:latin typeface="Bookman Old Style"/>
              <a:cs typeface="Bookman Old Style"/>
            </a:endParaRPr>
          </a:p>
        </p:txBody>
      </p:sp>
      <p:pic>
        <p:nvPicPr>
          <p:cNvPr id="2" name="Imagen 1" descr="IMG-20181012-WA0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3" y="2649423"/>
            <a:ext cx="3325436" cy="24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3119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441</Words>
  <Application>Microsoft Macintosh PowerPoint</Application>
  <PresentationFormat>Presentación en pantalla (16:9)</PresentationFormat>
  <Paragraphs>53</Paragraphs>
  <Slides>15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Simple Light</vt:lpstr>
      <vt:lpstr>Presentación de PowerPoint</vt:lpstr>
      <vt:lpstr>GENERALIDADES </vt:lpstr>
      <vt:lpstr>Presentación de PowerPoint</vt:lpstr>
      <vt:lpstr>METODOLOGÍA</vt:lpstr>
      <vt:lpstr>PROYECTOS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GLORIA ESCOBAR</dc:creator>
  <cp:lastModifiedBy>Maria Mercedes Jimenez Narvaez</cp:lastModifiedBy>
  <cp:revision>27</cp:revision>
  <dcterms:modified xsi:type="dcterms:W3CDTF">2019-10-22T05:02:47Z</dcterms:modified>
</cp:coreProperties>
</file>